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21"/>
  </p:notesMasterIdLst>
  <p:handoutMasterIdLst>
    <p:handoutMasterId r:id="rId22"/>
  </p:handoutMasterIdLst>
  <p:sldIdLst>
    <p:sldId id="267" r:id="rId5"/>
    <p:sldId id="269" r:id="rId6"/>
    <p:sldId id="270" r:id="rId7"/>
    <p:sldId id="271" r:id="rId8"/>
    <p:sldId id="272" r:id="rId9"/>
    <p:sldId id="273" r:id="rId10"/>
    <p:sldId id="275" r:id="rId11"/>
    <p:sldId id="276" r:id="rId12"/>
    <p:sldId id="278" r:id="rId13"/>
    <p:sldId id="286" r:id="rId14"/>
    <p:sldId id="279" r:id="rId15"/>
    <p:sldId id="280" r:id="rId16"/>
    <p:sldId id="282" r:id="rId17"/>
    <p:sldId id="281" r:id="rId18"/>
    <p:sldId id="285" r:id="rId19"/>
    <p:sldId id="284"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F497D"/>
    <a:srgbClr val="EFEDE3"/>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06799F8-075E-4A3A-A7F6-7FBC6576F1A4}">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712" autoAdjust="0"/>
  </p:normalViewPr>
  <p:slideViewPr>
    <p:cSldViewPr snapToGrid="0">
      <p:cViewPr varScale="1">
        <p:scale>
          <a:sx n="78" d="100"/>
          <a:sy n="78" d="100"/>
        </p:scale>
        <p:origin x="878" y="67"/>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3" d="100"/>
          <a:sy n="63" d="100"/>
        </p:scale>
        <p:origin x="2280"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47F476-161E-4A04-A0FB-965A0EEB438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32E49AB-875B-42C8-941C-0DE0DBD2D3F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F66B955-9ABA-47D4-BA0F-43D209E6DE06}" type="datetimeFigureOut">
              <a:rPr lang="en-US" smtClean="0"/>
              <a:t>6/7/2026</a:t>
            </a:fld>
            <a:endParaRPr lang="en-US" dirty="0"/>
          </a:p>
        </p:txBody>
      </p:sp>
      <p:sp>
        <p:nvSpPr>
          <p:cNvPr id="4" name="Footer Placeholder 3">
            <a:extLst>
              <a:ext uri="{FF2B5EF4-FFF2-40B4-BE49-F238E27FC236}">
                <a16:creationId xmlns:a16="http://schemas.microsoft.com/office/drawing/2014/main" id="{23EFBA4A-EC84-4A1C-951D-F76333FEEC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0085306-E124-4DA3-9455-10E28A78FE3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5FAA0D8-202C-4D3D-887A-429ECB6FFB65}" type="slidenum">
              <a:rPr lang="en-US" smtClean="0"/>
              <a:t>‹#›</a:t>
            </a:fld>
            <a:endParaRPr lang="en-US" dirty="0"/>
          </a:p>
        </p:txBody>
      </p:sp>
    </p:spTree>
    <p:extLst>
      <p:ext uri="{BB962C8B-B14F-4D97-AF65-F5344CB8AC3E}">
        <p14:creationId xmlns:p14="http://schemas.microsoft.com/office/powerpoint/2010/main" val="22334069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AFD5DF-F870-4B29-8BA0-0539554D6757}" type="datetimeFigureOut">
              <a:rPr lang="en-US" smtClean="0"/>
              <a:t>6/7/2026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E963E8-107D-43DE-BA7F-C4E35248BD70}" type="slidenum">
              <a:rPr lang="en-US" smtClean="0"/>
              <a:t>‹#›</a:t>
            </a:fld>
            <a:endParaRPr lang="en-US"/>
          </a:p>
        </p:txBody>
      </p:sp>
    </p:spTree>
    <p:extLst>
      <p:ext uri="{BB962C8B-B14F-4D97-AF65-F5344CB8AC3E}">
        <p14:creationId xmlns:p14="http://schemas.microsoft.com/office/powerpoint/2010/main" val="512797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E963E8-107D-43DE-BA7F-C4E35248BD70}" type="slidenum">
              <a:rPr lang="en-US" smtClean="0"/>
              <a:t>7</a:t>
            </a:fld>
            <a:endParaRPr lang="en-US"/>
          </a:p>
        </p:txBody>
      </p:sp>
    </p:spTree>
    <p:extLst>
      <p:ext uri="{BB962C8B-B14F-4D97-AF65-F5344CB8AC3E}">
        <p14:creationId xmlns:p14="http://schemas.microsoft.com/office/powerpoint/2010/main" val="2846046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E963E8-107D-43DE-BA7F-C4E35248BD70}" type="slidenum">
              <a:rPr lang="en-US" smtClean="0"/>
              <a:t>13</a:t>
            </a:fld>
            <a:endParaRPr lang="en-US"/>
          </a:p>
        </p:txBody>
      </p:sp>
    </p:spTree>
    <p:extLst>
      <p:ext uri="{BB962C8B-B14F-4D97-AF65-F5344CB8AC3E}">
        <p14:creationId xmlns:p14="http://schemas.microsoft.com/office/powerpoint/2010/main" val="1492451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915128" y="1397977"/>
            <a:ext cx="8361229" cy="3007447"/>
          </a:xfrm>
        </p:spPr>
        <p:txBody>
          <a:bodyPr anchor="ctr" anchorCtr="0">
            <a:noAutofit/>
          </a:bodyPr>
          <a:lstStyle>
            <a:lvl1pPr algn="ctr">
              <a:defRPr sz="6600" cap="none" baseline="0">
                <a:solidFill>
                  <a:schemeClr val="tx2"/>
                </a:solidFill>
              </a:defRPr>
            </a:lvl1pPr>
          </a:lstStyle>
          <a:p>
            <a:r>
              <a:rPr lang="en-US" noProof="0"/>
              <a:t>Click To Edit Master Title Style</a:t>
            </a:r>
          </a:p>
        </p:txBody>
      </p:sp>
      <p:sp>
        <p:nvSpPr>
          <p:cNvPr id="3" name="Subtitle 2"/>
          <p:cNvSpPr>
            <a:spLocks noGrp="1"/>
          </p:cNvSpPr>
          <p:nvPr>
            <p:ph type="subTitle" idx="1"/>
          </p:nvPr>
        </p:nvSpPr>
        <p:spPr>
          <a:xfrm>
            <a:off x="2679906" y="4475023"/>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3B77EF04-6424-4B70-94D1-FC932CBBDD9B}" type="datetimeFigureOut">
              <a:rPr lang="en-US" noProof="0" smtClean="0"/>
              <a:t>6/7/2026</a:t>
            </a:fld>
            <a:endParaRPr lang="en-US" noProof="0"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r>
              <a:rPr lang="en-US" noProof="0" dirty="0"/>
              <a:t>Add a footer </a:t>
            </a: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B38049E5-7B53-4E85-8972-7D6C4BCE5BB9}" type="slidenum">
              <a:rPr lang="en-US" noProof="0" smtClean="0"/>
              <a:t>‹#›</a:t>
            </a:fld>
            <a:endParaRPr lang="en-US" noProof="0" dirty="0"/>
          </a:p>
        </p:txBody>
      </p:sp>
      <p:sp>
        <p:nvSpPr>
          <p:cNvPr id="13" name="L-Shape 12">
            <a:extLst>
              <a:ext uri="{FF2B5EF4-FFF2-40B4-BE49-F238E27FC236}">
                <a16:creationId xmlns:a16="http://schemas.microsoft.com/office/drawing/2014/main" id="{79965FD7-DA9A-4AFB-B8C8-34AC1FEE9F72}"/>
              </a:ext>
            </a:extLst>
          </p:cNvPr>
          <p:cNvSpPr/>
          <p:nvPr userDrawn="1"/>
        </p:nvSpPr>
        <p:spPr>
          <a:xfrm flipV="1">
            <a:off x="887674" y="726883"/>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15" name="L-Shape 14">
            <a:extLst>
              <a:ext uri="{FF2B5EF4-FFF2-40B4-BE49-F238E27FC236}">
                <a16:creationId xmlns:a16="http://schemas.microsoft.com/office/drawing/2014/main" id="{92465177-72B9-4DCF-8F98-0C79F3EE32EC}"/>
              </a:ext>
            </a:extLst>
          </p:cNvPr>
          <p:cNvSpPr/>
          <p:nvPr userDrawn="1"/>
        </p:nvSpPr>
        <p:spPr>
          <a:xfrm rot="10800000" flipV="1">
            <a:off x="8532326" y="1820272"/>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8" name="L-Shape 7">
            <a:extLst>
              <a:ext uri="{FF2B5EF4-FFF2-40B4-BE49-F238E27FC236}">
                <a16:creationId xmlns:a16="http://schemas.microsoft.com/office/drawing/2014/main" id="{B5516E7A-AEB0-4772-8098-8B0F8B5F1126}"/>
              </a:ext>
            </a:extLst>
          </p:cNvPr>
          <p:cNvSpPr/>
          <p:nvPr userDrawn="1"/>
        </p:nvSpPr>
        <p:spPr>
          <a:xfrm flipV="1">
            <a:off x="752858" y="609652"/>
            <a:ext cx="3152309" cy="4408489"/>
          </a:xfrm>
          <a:prstGeom prst="corner">
            <a:avLst>
              <a:gd name="adj1" fmla="val 6149"/>
              <a:gd name="adj2" fmla="val 6814"/>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12" name="L-Shape 11">
            <a:extLst>
              <a:ext uri="{FF2B5EF4-FFF2-40B4-BE49-F238E27FC236}">
                <a16:creationId xmlns:a16="http://schemas.microsoft.com/office/drawing/2014/main" id="{E864F603-D3F0-4241-9005-3F6C3BD62BEF}"/>
              </a:ext>
            </a:extLst>
          </p:cNvPr>
          <p:cNvSpPr/>
          <p:nvPr userDrawn="1"/>
        </p:nvSpPr>
        <p:spPr>
          <a:xfrm flipH="1">
            <a:off x="8286318" y="1685652"/>
            <a:ext cx="3152309" cy="4408489"/>
          </a:xfrm>
          <a:prstGeom prst="corner">
            <a:avLst>
              <a:gd name="adj1" fmla="val 6773"/>
              <a:gd name="adj2" fmla="val 6814"/>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901295813"/>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685800"/>
            <a:ext cx="9601200" cy="1485900"/>
          </a:xfrm>
        </p:spPr>
        <p:txBody>
          <a:bodyPr>
            <a:normAutofit/>
          </a:bodyPr>
          <a:lstStyle>
            <a:lvl1pPr>
              <a:defRPr sz="4800">
                <a:solidFill>
                  <a:schemeClr val="tx2"/>
                </a:solidFill>
              </a:defRPr>
            </a:lvl1pPr>
          </a:lstStyle>
          <a:p>
            <a:r>
              <a:rPr lang="en-US" noProof="0"/>
              <a:t>Click To Edit Master Title Style</a:t>
            </a:r>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Date Placeholder 6"/>
          <p:cNvSpPr>
            <a:spLocks noGrp="1"/>
          </p:cNvSpPr>
          <p:nvPr>
            <p:ph type="dt" sz="half" idx="10"/>
          </p:nvPr>
        </p:nvSpPr>
        <p:spPr/>
        <p:txBody>
          <a:bodyPr/>
          <a:lstStyle/>
          <a:p>
            <a:fld id="{3B77EF04-6424-4B70-94D1-FC932CBBDD9B}" type="datetimeFigureOut">
              <a:rPr lang="en-US" noProof="0" smtClean="0"/>
              <a:t>6/7/2026</a:t>
            </a:fld>
            <a:endParaRPr lang="en-US" noProof="0" dirty="0"/>
          </a:p>
        </p:txBody>
      </p:sp>
      <p:sp>
        <p:nvSpPr>
          <p:cNvPr id="8" name="Footer Placeholder 7"/>
          <p:cNvSpPr>
            <a:spLocks noGrp="1"/>
          </p:cNvSpPr>
          <p:nvPr>
            <p:ph type="ftr" sz="quarter" idx="11"/>
          </p:nvPr>
        </p:nvSpPr>
        <p:spPr/>
        <p:txBody>
          <a:bodyPr/>
          <a:lstStyle/>
          <a:p>
            <a:r>
              <a:rPr lang="en-US" noProof="0" dirty="0"/>
              <a:t>Add a footer </a:t>
            </a:r>
          </a:p>
        </p:txBody>
      </p:sp>
      <p:sp>
        <p:nvSpPr>
          <p:cNvPr id="9" name="Slide Number Placeholder 8"/>
          <p:cNvSpPr>
            <a:spLocks noGrp="1"/>
          </p:cNvSpPr>
          <p:nvPr>
            <p:ph type="sldNum" sz="quarter" idx="12"/>
          </p:nvPr>
        </p:nvSpPr>
        <p:spPr/>
        <p:txBody>
          <a:bodyPr/>
          <a:lstStyle/>
          <a:p>
            <a:fld id="{B38049E5-7B53-4E85-8972-7D6C4BCE5BB9}" type="slidenum">
              <a:rPr lang="en-US" noProof="0" smtClean="0"/>
              <a:t>‹#›</a:t>
            </a:fld>
            <a:endParaRPr lang="en-US" noProof="0" dirty="0"/>
          </a:p>
        </p:txBody>
      </p:sp>
      <p:sp>
        <p:nvSpPr>
          <p:cNvPr id="11" name="L-Shape 10">
            <a:extLst>
              <a:ext uri="{FF2B5EF4-FFF2-40B4-BE49-F238E27FC236}">
                <a16:creationId xmlns:a16="http://schemas.microsoft.com/office/drawing/2014/main" id="{91236E78-C797-4C31-BA0C-DB193BAF6D2D}"/>
              </a:ext>
            </a:extLst>
          </p:cNvPr>
          <p:cNvSpPr/>
          <p:nvPr userDrawn="1"/>
        </p:nvSpPr>
        <p:spPr>
          <a:xfrm rot="10800000" flipV="1">
            <a:off x="8391654" y="1873024"/>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10" name="L-Shape 9">
            <a:extLst>
              <a:ext uri="{FF2B5EF4-FFF2-40B4-BE49-F238E27FC236}">
                <a16:creationId xmlns:a16="http://schemas.microsoft.com/office/drawing/2014/main" id="{BFA658F0-F295-40A9-8BA8-1F6CBDFBBE09}"/>
              </a:ext>
            </a:extLst>
          </p:cNvPr>
          <p:cNvSpPr/>
          <p:nvPr userDrawn="1"/>
        </p:nvSpPr>
        <p:spPr>
          <a:xfrm flipH="1">
            <a:off x="8152968" y="1752327"/>
            <a:ext cx="3152309" cy="4408489"/>
          </a:xfrm>
          <a:prstGeom prst="corner">
            <a:avLst>
              <a:gd name="adj1" fmla="val 7085"/>
              <a:gd name="adj2" fmla="val 7750"/>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2740073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4800"/>
            </a:lvl1pPr>
          </a:lstStyle>
          <a:p>
            <a:r>
              <a:rPr lang="en-US" noProof="0"/>
              <a:t>Click To Edit Master Title Style</a:t>
            </a:r>
          </a:p>
        </p:txBody>
      </p:sp>
      <p:sp>
        <p:nvSpPr>
          <p:cNvPr id="3" name="Date Placeholder 2"/>
          <p:cNvSpPr>
            <a:spLocks noGrp="1"/>
          </p:cNvSpPr>
          <p:nvPr>
            <p:ph type="dt" sz="half" idx="10"/>
          </p:nvPr>
        </p:nvSpPr>
        <p:spPr/>
        <p:txBody>
          <a:bodyPr/>
          <a:lstStyle/>
          <a:p>
            <a:fld id="{3B77EF04-6424-4B70-94D1-FC932CBBDD9B}" type="datetimeFigureOut">
              <a:rPr lang="en-US" noProof="0" smtClean="0"/>
              <a:t>6/7/2026</a:t>
            </a:fld>
            <a:endParaRPr lang="en-US" noProof="0" dirty="0"/>
          </a:p>
        </p:txBody>
      </p:sp>
      <p:sp>
        <p:nvSpPr>
          <p:cNvPr id="4" name="Footer Placeholder 3"/>
          <p:cNvSpPr>
            <a:spLocks noGrp="1"/>
          </p:cNvSpPr>
          <p:nvPr>
            <p:ph type="ftr" sz="quarter" idx="11"/>
          </p:nvPr>
        </p:nvSpPr>
        <p:spPr/>
        <p:txBody>
          <a:bodyPr/>
          <a:lstStyle/>
          <a:p>
            <a:r>
              <a:rPr lang="en-US" noProof="0" dirty="0"/>
              <a:t>Add a footer </a:t>
            </a:r>
          </a:p>
        </p:txBody>
      </p:sp>
      <p:sp>
        <p:nvSpPr>
          <p:cNvPr id="5" name="Slide Number Placeholder 4"/>
          <p:cNvSpPr>
            <a:spLocks noGrp="1"/>
          </p:cNvSpPr>
          <p:nvPr>
            <p:ph type="sldNum" sz="quarter" idx="12"/>
          </p:nvPr>
        </p:nvSpPr>
        <p:spPr/>
        <p:txBody>
          <a:bodyPr/>
          <a:lstStyle/>
          <a:p>
            <a:fld id="{B38049E5-7B53-4E85-8972-7D6C4BCE5BB9}" type="slidenum">
              <a:rPr lang="en-US" noProof="0" smtClean="0"/>
              <a:t>‹#›</a:t>
            </a:fld>
            <a:endParaRPr lang="en-US" noProof="0" dirty="0"/>
          </a:p>
        </p:txBody>
      </p:sp>
    </p:spTree>
    <p:extLst>
      <p:ext uri="{BB962C8B-B14F-4D97-AF65-F5344CB8AC3E}">
        <p14:creationId xmlns:p14="http://schemas.microsoft.com/office/powerpoint/2010/main" val="2572544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4800"/>
            </a:lvl1pPr>
          </a:lstStyle>
          <a:p>
            <a:r>
              <a:rPr lang="en-US" noProof="0"/>
              <a:t>Click To Edit Master Title Style</a:t>
            </a:r>
          </a:p>
        </p:txBody>
      </p:sp>
      <p:sp>
        <p:nvSpPr>
          <p:cNvPr id="3" name="Date Placeholder 2"/>
          <p:cNvSpPr>
            <a:spLocks noGrp="1"/>
          </p:cNvSpPr>
          <p:nvPr>
            <p:ph type="dt" sz="half" idx="10"/>
          </p:nvPr>
        </p:nvSpPr>
        <p:spPr/>
        <p:txBody>
          <a:bodyPr/>
          <a:lstStyle/>
          <a:p>
            <a:fld id="{3B77EF04-6424-4B70-94D1-FC932CBBDD9B}" type="datetimeFigureOut">
              <a:rPr lang="en-US" noProof="0" smtClean="0"/>
              <a:t>6/7/2026</a:t>
            </a:fld>
            <a:endParaRPr lang="en-US" noProof="0" dirty="0"/>
          </a:p>
        </p:txBody>
      </p:sp>
      <p:sp>
        <p:nvSpPr>
          <p:cNvPr id="4" name="Footer Placeholder 3"/>
          <p:cNvSpPr>
            <a:spLocks noGrp="1"/>
          </p:cNvSpPr>
          <p:nvPr>
            <p:ph type="ftr" sz="quarter" idx="11"/>
          </p:nvPr>
        </p:nvSpPr>
        <p:spPr/>
        <p:txBody>
          <a:bodyPr/>
          <a:lstStyle/>
          <a:p>
            <a:r>
              <a:rPr lang="en-US" noProof="0" dirty="0"/>
              <a:t>Add a footer </a:t>
            </a:r>
          </a:p>
        </p:txBody>
      </p:sp>
      <p:sp>
        <p:nvSpPr>
          <p:cNvPr id="5" name="Slide Number Placeholder 4"/>
          <p:cNvSpPr>
            <a:spLocks noGrp="1"/>
          </p:cNvSpPr>
          <p:nvPr>
            <p:ph type="sldNum" sz="quarter" idx="12"/>
          </p:nvPr>
        </p:nvSpPr>
        <p:spPr/>
        <p:txBody>
          <a:bodyPr/>
          <a:lstStyle/>
          <a:p>
            <a:fld id="{B38049E5-7B53-4E85-8972-7D6C4BCE5BB9}" type="slidenum">
              <a:rPr lang="en-US" noProof="0" smtClean="0"/>
              <a:t>‹#›</a:t>
            </a:fld>
            <a:endParaRPr lang="en-US" noProof="0" dirty="0"/>
          </a:p>
        </p:txBody>
      </p:sp>
      <p:sp>
        <p:nvSpPr>
          <p:cNvPr id="7" name="Text Placeholder 6">
            <a:extLst>
              <a:ext uri="{FF2B5EF4-FFF2-40B4-BE49-F238E27FC236}">
                <a16:creationId xmlns:a16="http://schemas.microsoft.com/office/drawing/2014/main" id="{CAFD1631-6749-4027-9415-B72D163BBD58}"/>
              </a:ext>
            </a:extLst>
          </p:cNvPr>
          <p:cNvSpPr>
            <a:spLocks noGrp="1"/>
          </p:cNvSpPr>
          <p:nvPr>
            <p:ph type="body" sz="quarter" idx="13"/>
          </p:nvPr>
        </p:nvSpPr>
        <p:spPr>
          <a:xfrm>
            <a:off x="1560471" y="2297695"/>
            <a:ext cx="9071059" cy="2767600"/>
          </a:xfrm>
        </p:spPr>
        <p:txBody>
          <a:bodyPr anchor="ctr"/>
          <a:lstStyle>
            <a:lvl1pPr marL="0" indent="0" algn="ctr">
              <a:buNone/>
              <a:defRPr sz="6000"/>
            </a:lvl1pPr>
          </a:lstStyle>
          <a:p>
            <a:pPr lvl="0"/>
            <a:r>
              <a:rPr lang="en-US" noProof="0"/>
              <a:t>Click to edit Master text styles</a:t>
            </a:r>
          </a:p>
        </p:txBody>
      </p:sp>
    </p:spTree>
    <p:extLst>
      <p:ext uri="{BB962C8B-B14F-4D97-AF65-F5344CB8AC3E}">
        <p14:creationId xmlns:p14="http://schemas.microsoft.com/office/powerpoint/2010/main" val="22661030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77EF04-6424-4B70-94D1-FC932CBBDD9B}" type="datetimeFigureOut">
              <a:rPr lang="en-US" noProof="0" smtClean="0"/>
              <a:t>6/7/2026</a:t>
            </a:fld>
            <a:endParaRPr lang="en-US" noProof="0" dirty="0"/>
          </a:p>
        </p:txBody>
      </p:sp>
      <p:sp>
        <p:nvSpPr>
          <p:cNvPr id="3" name="Footer Placeholder 2"/>
          <p:cNvSpPr>
            <a:spLocks noGrp="1"/>
          </p:cNvSpPr>
          <p:nvPr>
            <p:ph type="ftr" sz="quarter" idx="11"/>
          </p:nvPr>
        </p:nvSpPr>
        <p:spPr/>
        <p:txBody>
          <a:bodyPr/>
          <a:lstStyle/>
          <a:p>
            <a:r>
              <a:rPr lang="en-US" noProof="0" dirty="0"/>
              <a:t>Add a footer </a:t>
            </a:r>
          </a:p>
        </p:txBody>
      </p:sp>
      <p:sp>
        <p:nvSpPr>
          <p:cNvPr id="4" name="Slide Number Placeholder 3"/>
          <p:cNvSpPr>
            <a:spLocks noGrp="1"/>
          </p:cNvSpPr>
          <p:nvPr>
            <p:ph type="sldNum" sz="quarter" idx="12"/>
          </p:nvPr>
        </p:nvSpPr>
        <p:spPr/>
        <p:txBody>
          <a:bodyPr/>
          <a:lstStyle/>
          <a:p>
            <a:fld id="{B38049E5-7B53-4E85-8972-7D6C4BCE5BB9}" type="slidenum">
              <a:rPr lang="en-US" noProof="0" smtClean="0"/>
              <a:t>‹#›</a:t>
            </a:fld>
            <a:endParaRPr lang="en-US" noProof="0" dirty="0"/>
          </a:p>
        </p:txBody>
      </p:sp>
    </p:spTree>
    <p:extLst>
      <p:ext uri="{BB962C8B-B14F-4D97-AF65-F5344CB8AC3E}">
        <p14:creationId xmlns:p14="http://schemas.microsoft.com/office/powerpoint/2010/main" val="39901407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Second Option">
    <p:bg bwMode="grayWhite">
      <p:bgPr>
        <a:gradFill flip="none" rotWithShape="1">
          <a:gsLst>
            <a:gs pos="0">
              <a:schemeClr val="tx2">
                <a:lumMod val="50000"/>
              </a:schemeClr>
            </a:gs>
            <a:gs pos="34000">
              <a:schemeClr val="tx2"/>
            </a:gs>
            <a:gs pos="66000">
              <a:schemeClr val="tx2">
                <a:lumMod val="75000"/>
              </a:schemeClr>
            </a:gs>
            <a:gs pos="97000">
              <a:schemeClr val="tx2">
                <a:lumMod val="50000"/>
              </a:schemeClr>
            </a:gs>
          </a:gsLst>
          <a:lin ang="2700000" scaled="1"/>
          <a:tileRect/>
        </a:gradFill>
        <a:effectLst/>
      </p:bgPr>
    </p:bg>
    <p:spTree>
      <p:nvGrpSpPr>
        <p:cNvPr id="1" name=""/>
        <p:cNvGrpSpPr/>
        <p:nvPr/>
      </p:nvGrpSpPr>
      <p:grpSpPr>
        <a:xfrm>
          <a:off x="0" y="0"/>
          <a:ext cx="0" cy="0"/>
          <a:chOff x="0" y="0"/>
          <a:chExt cx="0" cy="0"/>
        </a:xfrm>
      </p:grpSpPr>
      <p:sp>
        <p:nvSpPr>
          <p:cNvPr id="10" name="L-Shape 9">
            <a:extLst>
              <a:ext uri="{FF2B5EF4-FFF2-40B4-BE49-F238E27FC236}">
                <a16:creationId xmlns:a16="http://schemas.microsoft.com/office/drawing/2014/main" id="{13412040-642F-40C5-8AB5-C0E8D41B481B}"/>
              </a:ext>
            </a:extLst>
          </p:cNvPr>
          <p:cNvSpPr/>
          <p:nvPr userDrawn="1"/>
        </p:nvSpPr>
        <p:spPr>
          <a:xfrm flipV="1">
            <a:off x="870090" y="709300"/>
            <a:ext cx="2772000" cy="2772000"/>
          </a:xfrm>
          <a:prstGeom prst="corner">
            <a:avLst>
              <a:gd name="adj1" fmla="val 7397"/>
              <a:gd name="adj2" fmla="val 7750"/>
            </a:avLst>
          </a:prstGeom>
          <a:solidFill>
            <a:schemeClr val="bg2"/>
          </a:solidFill>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9" name="Rectangle 8" title="Side bar">
            <a:extLst>
              <a:ext uri="{FF2B5EF4-FFF2-40B4-BE49-F238E27FC236}">
                <a16:creationId xmlns:a16="http://schemas.microsoft.com/office/drawing/2014/main" id="{BADD331D-DA8D-4D47-A2BB-F4875FDB16A4}"/>
              </a:ext>
            </a:extLst>
          </p:cNvPr>
          <p:cNvSpPr/>
          <p:nvPr userDrawn="1"/>
        </p:nvSpPr>
        <p:spPr>
          <a:xfrm rot="5400000">
            <a:off x="5791174" y="457175"/>
            <a:ext cx="609651" cy="1219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hasCustomPrompt="1"/>
          </p:nvPr>
        </p:nvSpPr>
        <p:spPr>
          <a:xfrm>
            <a:off x="1397977" y="1151796"/>
            <a:ext cx="9504485" cy="3007447"/>
          </a:xfrm>
        </p:spPr>
        <p:txBody>
          <a:bodyPr anchor="ctr" anchorCtr="0">
            <a:noAutofit/>
          </a:bodyPr>
          <a:lstStyle>
            <a:lvl1pPr algn="ctr">
              <a:defRPr sz="6600" cap="none" baseline="0">
                <a:solidFill>
                  <a:schemeClr val="bg1"/>
                </a:solidFill>
              </a:defRPr>
            </a:lvl1pPr>
          </a:lstStyle>
          <a:p>
            <a:r>
              <a:rPr lang="en-US" noProof="0"/>
              <a:t>Click To Edit Master Title Style</a:t>
            </a:r>
          </a:p>
        </p:txBody>
      </p:sp>
      <p:sp>
        <p:nvSpPr>
          <p:cNvPr id="3" name="Subtitle 2"/>
          <p:cNvSpPr>
            <a:spLocks noGrp="1"/>
          </p:cNvSpPr>
          <p:nvPr>
            <p:ph type="subTitle" idx="1"/>
          </p:nvPr>
        </p:nvSpPr>
        <p:spPr>
          <a:xfrm>
            <a:off x="1397977" y="4897053"/>
            <a:ext cx="9504485" cy="1086237"/>
          </a:xfrm>
        </p:spPr>
        <p:txBody>
          <a:bodyPr>
            <a:normAutofit/>
          </a:bodyPr>
          <a:lstStyle>
            <a:lvl1pPr marL="0" indent="0" algn="ctr">
              <a:lnSpc>
                <a:spcPct val="112000"/>
              </a:lnSpc>
              <a:spcBef>
                <a:spcPts val="0"/>
              </a:spcBef>
              <a:spcAft>
                <a:spcPts val="0"/>
              </a:spcAft>
              <a:buNone/>
              <a:defRPr sz="23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noProof="0"/>
              <a:t>Click to edit Master subtitle style</a:t>
            </a:r>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bg1"/>
                </a:solidFill>
              </a:defRPr>
            </a:lvl1pPr>
          </a:lstStyle>
          <a:p>
            <a:fld id="{3B77EF04-6424-4B70-94D1-FC932CBBDD9B}" type="datetimeFigureOut">
              <a:rPr lang="en-US" noProof="0" smtClean="0"/>
              <a:pPr/>
              <a:t>6/7/2026</a:t>
            </a:fld>
            <a:endParaRPr lang="en-US" noProof="0" dirty="0"/>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bg1"/>
                </a:solidFill>
              </a:defRPr>
            </a:lvl1pPr>
          </a:lstStyle>
          <a:p>
            <a:r>
              <a:rPr lang="en-US" noProof="0" dirty="0"/>
              <a:t>Add a footer </a:t>
            </a: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bg1"/>
                </a:solidFill>
              </a:defRPr>
            </a:lvl1pPr>
          </a:lstStyle>
          <a:p>
            <a:fld id="{B38049E5-7B53-4E85-8972-7D6C4BCE5BB9}" type="slidenum">
              <a:rPr lang="en-US" noProof="0" smtClean="0"/>
              <a:pPr/>
              <a:t>‹#›</a:t>
            </a:fld>
            <a:endParaRPr lang="en-US" noProof="0" dirty="0"/>
          </a:p>
        </p:txBody>
      </p:sp>
      <p:sp>
        <p:nvSpPr>
          <p:cNvPr id="11" name="L-Shape 10">
            <a:extLst>
              <a:ext uri="{FF2B5EF4-FFF2-40B4-BE49-F238E27FC236}">
                <a16:creationId xmlns:a16="http://schemas.microsoft.com/office/drawing/2014/main" id="{68D376A1-CC76-4C90-B2CF-F89EA13E7942}"/>
              </a:ext>
            </a:extLst>
          </p:cNvPr>
          <p:cNvSpPr/>
          <p:nvPr userDrawn="1"/>
        </p:nvSpPr>
        <p:spPr>
          <a:xfrm rot="10800000" flipV="1">
            <a:off x="8549910" y="1820273"/>
            <a:ext cx="2772000" cy="2772000"/>
          </a:xfrm>
          <a:prstGeom prst="corner">
            <a:avLst>
              <a:gd name="adj1" fmla="val 7397"/>
              <a:gd name="adj2" fmla="val 7750"/>
            </a:avLst>
          </a:prstGeom>
          <a:solidFill>
            <a:schemeClr val="bg2"/>
          </a:solidFill>
          <a:ln>
            <a:solidFill>
              <a:schemeClr val="bg2"/>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8" name="L-Shape 7">
            <a:extLst>
              <a:ext uri="{FF2B5EF4-FFF2-40B4-BE49-F238E27FC236}">
                <a16:creationId xmlns:a16="http://schemas.microsoft.com/office/drawing/2014/main" id="{B5516E7A-AEB0-4772-8098-8B0F8B5F1126}"/>
              </a:ext>
            </a:extLst>
          </p:cNvPr>
          <p:cNvSpPr/>
          <p:nvPr userDrawn="1"/>
        </p:nvSpPr>
        <p:spPr>
          <a:xfrm flipV="1">
            <a:off x="752858" y="609652"/>
            <a:ext cx="3152309" cy="3007448"/>
          </a:xfrm>
          <a:prstGeom prst="corner">
            <a:avLst>
              <a:gd name="adj1" fmla="val 6089"/>
              <a:gd name="adj2" fmla="val 6769"/>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12" name="L-Shape 11">
            <a:extLst>
              <a:ext uri="{FF2B5EF4-FFF2-40B4-BE49-F238E27FC236}">
                <a16:creationId xmlns:a16="http://schemas.microsoft.com/office/drawing/2014/main" id="{E864F603-D3F0-4241-9005-3F6C3BD62BEF}"/>
              </a:ext>
            </a:extLst>
          </p:cNvPr>
          <p:cNvSpPr/>
          <p:nvPr userDrawn="1"/>
        </p:nvSpPr>
        <p:spPr>
          <a:xfrm flipH="1">
            <a:off x="8286317" y="1685653"/>
            <a:ext cx="3152309" cy="3007448"/>
          </a:xfrm>
          <a:prstGeom prst="corner">
            <a:avLst>
              <a:gd name="adj1" fmla="val 6089"/>
              <a:gd name="adj2" fmla="val 6442"/>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233502953"/>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71600" y="685800"/>
            <a:ext cx="9601200" cy="720213"/>
          </a:xfrm>
        </p:spPr>
        <p:txBody>
          <a:bodyPr>
            <a:noAutofit/>
          </a:bodyPr>
          <a:lstStyle>
            <a:lvl1pPr>
              <a:defRPr sz="4800"/>
            </a:lvl1pPr>
          </a:lstStyle>
          <a:p>
            <a:r>
              <a:rPr lang="en-US" noProof="0"/>
              <a:t>Click To Edit Master Title Style</a:t>
            </a:r>
          </a:p>
        </p:txBody>
      </p:sp>
      <p:sp>
        <p:nvSpPr>
          <p:cNvPr id="3" name="Content Placeholder 2"/>
          <p:cNvSpPr>
            <a:spLocks noGrp="1"/>
          </p:cNvSpPr>
          <p:nvPr>
            <p:ph idx="1"/>
          </p:nvPr>
        </p:nvSpPr>
        <p:spPr>
          <a:xfrm>
            <a:off x="1371600" y="1484671"/>
            <a:ext cx="9601200" cy="4382729"/>
          </a:xfrm>
        </p:spPr>
        <p:txBody>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10"/>
          </p:nvPr>
        </p:nvSpPr>
        <p:spPr/>
        <p:txBody>
          <a:bodyPr/>
          <a:lstStyle/>
          <a:p>
            <a:fld id="{3B77EF04-6424-4B70-94D1-FC932CBBDD9B}" type="datetimeFigureOut">
              <a:rPr lang="en-US" noProof="0" smtClean="0"/>
              <a:t>6/7/2026</a:t>
            </a:fld>
            <a:endParaRPr lang="en-US" noProof="0" dirty="0"/>
          </a:p>
        </p:txBody>
      </p:sp>
      <p:sp>
        <p:nvSpPr>
          <p:cNvPr id="5" name="Footer Placeholder 4"/>
          <p:cNvSpPr>
            <a:spLocks noGrp="1"/>
          </p:cNvSpPr>
          <p:nvPr>
            <p:ph type="ftr" sz="quarter" idx="11"/>
          </p:nvPr>
        </p:nvSpPr>
        <p:spPr/>
        <p:txBody>
          <a:bodyPr/>
          <a:lstStyle/>
          <a:p>
            <a:r>
              <a:rPr lang="en-US" noProof="0" dirty="0"/>
              <a:t>Add a footer </a:t>
            </a:r>
          </a:p>
        </p:txBody>
      </p:sp>
      <p:sp>
        <p:nvSpPr>
          <p:cNvPr id="6" name="Slide Number Placeholder 5"/>
          <p:cNvSpPr>
            <a:spLocks noGrp="1"/>
          </p:cNvSpPr>
          <p:nvPr>
            <p:ph type="sldNum" sz="quarter" idx="12"/>
          </p:nvPr>
        </p:nvSpPr>
        <p:spPr/>
        <p:txBody>
          <a:bodyPr/>
          <a:lstStyle/>
          <a:p>
            <a:fld id="{B38049E5-7B53-4E85-8972-7D6C4BCE5BB9}" type="slidenum">
              <a:rPr lang="en-US" noProof="0" smtClean="0"/>
              <a:t>‹#›</a:t>
            </a:fld>
            <a:endParaRPr lang="en-US" noProof="0" dirty="0"/>
          </a:p>
        </p:txBody>
      </p:sp>
      <p:cxnSp>
        <p:nvCxnSpPr>
          <p:cNvPr id="7" name="Straight Connector 6">
            <a:extLst>
              <a:ext uri="{FF2B5EF4-FFF2-40B4-BE49-F238E27FC236}">
                <a16:creationId xmlns:a16="http://schemas.microsoft.com/office/drawing/2014/main" id="{CBEFB83C-E1EC-41AC-BFF6-9D094E2D43C6}"/>
              </a:ext>
            </a:extLst>
          </p:cNvPr>
          <p:cNvCxnSpPr/>
          <p:nvPr userDrawn="1"/>
        </p:nvCxnSpPr>
        <p:spPr>
          <a:xfrm>
            <a:off x="1465008" y="1445344"/>
            <a:ext cx="9468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99419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and Picture">
    <p:bg bwMode="ltGray">
      <p:bgPr>
        <a:solidFill>
          <a:schemeClr val="bg2"/>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0A2BD38-4A6C-44EB-900D-A3E3AE37854F}"/>
              </a:ext>
            </a:extLst>
          </p:cNvPr>
          <p:cNvSpPr/>
          <p:nvPr userDrawn="1"/>
        </p:nvSpPr>
        <p:spPr>
          <a:xfrm>
            <a:off x="6581723" y="404614"/>
            <a:ext cx="5191176" cy="6048772"/>
          </a:xfrm>
          <a:prstGeom prst="rect">
            <a:avLst/>
          </a:prstGeom>
          <a:gradFill flip="none" rotWithShape="1">
            <a:gsLst>
              <a:gs pos="0">
                <a:schemeClr val="tx2">
                  <a:lumMod val="50000"/>
                </a:schemeClr>
              </a:gs>
              <a:gs pos="36000">
                <a:schemeClr val="tx2"/>
              </a:gs>
              <a:gs pos="69000">
                <a:schemeClr val="tx2">
                  <a:lumMod val="75000"/>
                </a:schemeClr>
              </a:gs>
              <a:gs pos="97000">
                <a:schemeClr val="tx2">
                  <a:lumMod val="50000"/>
                </a:schemeClr>
              </a:gs>
            </a:gsLst>
            <a:lin ang="2700000" scaled="1"/>
            <a:tileRect/>
          </a:gradFill>
          <a:ln>
            <a:noFill/>
          </a:ln>
          <a:effectLst>
            <a:outerShdw blurRad="63500" sx="102000" sy="102000" algn="ctr" rotWithShape="0">
              <a:prstClr val="black">
                <a:alpha val="2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7" name="Oval 26">
            <a:extLst>
              <a:ext uri="{FF2B5EF4-FFF2-40B4-BE49-F238E27FC236}">
                <a16:creationId xmlns:a16="http://schemas.microsoft.com/office/drawing/2014/main" id="{C222C1B9-FA56-4CEA-AD98-25A595D942F8}"/>
              </a:ext>
            </a:extLst>
          </p:cNvPr>
          <p:cNvSpPr/>
          <p:nvPr userDrawn="1"/>
        </p:nvSpPr>
        <p:spPr bwMode="white">
          <a:xfrm>
            <a:off x="7040199" y="564425"/>
            <a:ext cx="4356000" cy="4464000"/>
          </a:xfrm>
          <a:prstGeom prst="ellipse">
            <a:avLst/>
          </a:prstGeom>
          <a:noFill/>
          <a:ln w="123825">
            <a:solidFill>
              <a:schemeClr val="accent3"/>
            </a:solidFill>
          </a:ln>
          <a:effectLst>
            <a:outerShdw blurRad="63500" sx="102000" sy="102000" algn="ct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8" name="Rectangle 7" title="Background Shape"/>
          <p:cNvSpPr/>
          <p:nvPr/>
        </p:nvSpPr>
        <p:spPr>
          <a:xfrm>
            <a:off x="0" y="376"/>
            <a:ext cx="6096000" cy="6857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nvPr>
        </p:nvSpPr>
        <p:spPr bwMode="white">
          <a:xfrm>
            <a:off x="586246" y="400665"/>
            <a:ext cx="4858460" cy="1428136"/>
          </a:xfrm>
        </p:spPr>
        <p:txBody>
          <a:bodyPr anchor="ctr" anchorCtr="0">
            <a:noAutofit/>
          </a:bodyPr>
          <a:lstStyle>
            <a:lvl1pPr algn="ctr">
              <a:lnSpc>
                <a:spcPct val="84000"/>
              </a:lnSpc>
              <a:defRPr sz="4800" baseline="0">
                <a:solidFill>
                  <a:schemeClr val="bg1"/>
                </a:solidFill>
              </a:defRPr>
            </a:lvl1pPr>
          </a:lstStyle>
          <a:p>
            <a:r>
              <a:rPr lang="en-US" noProof="0"/>
              <a:t>Click To Edit Master Title Style</a:t>
            </a:r>
          </a:p>
        </p:txBody>
      </p:sp>
      <p:sp>
        <p:nvSpPr>
          <p:cNvPr id="4" name="Text Placeholder 3"/>
          <p:cNvSpPr>
            <a:spLocks noGrp="1"/>
          </p:cNvSpPr>
          <p:nvPr>
            <p:ph type="body" sz="half" idx="2"/>
          </p:nvPr>
        </p:nvSpPr>
        <p:spPr>
          <a:xfrm>
            <a:off x="586246" y="2113935"/>
            <a:ext cx="4858460" cy="4247186"/>
          </a:xfrm>
        </p:spPr>
        <p:txBody>
          <a:bodyPr/>
          <a:lstStyle>
            <a:lvl1pPr marL="285750" indent="-285750">
              <a:lnSpc>
                <a:spcPct val="100000"/>
              </a:lnSpc>
              <a:spcBef>
                <a:spcPts val="0"/>
              </a:spcBef>
              <a:spcAft>
                <a:spcPts val="100"/>
              </a:spcAft>
              <a:buFont typeface="Arial" panose="020B0604020202020204" pitchFamily="34" charset="0"/>
              <a:buChar char="•"/>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p:cNvSpPr>
            <a:spLocks noGrp="1"/>
          </p:cNvSpPr>
          <p:nvPr>
            <p:ph type="dt" sz="half" idx="10"/>
          </p:nvPr>
        </p:nvSpPr>
        <p:spPr>
          <a:xfrm>
            <a:off x="586246" y="6443554"/>
            <a:ext cx="1324322" cy="404614"/>
          </a:xfrm>
        </p:spPr>
        <p:txBody>
          <a:bodyPr/>
          <a:lstStyle>
            <a:lvl1pPr>
              <a:defRPr>
                <a:solidFill>
                  <a:schemeClr val="bg1"/>
                </a:solidFill>
              </a:defRPr>
            </a:lvl1pPr>
          </a:lstStyle>
          <a:p>
            <a:fld id="{3B77EF04-6424-4B70-94D1-FC932CBBDD9B}" type="datetimeFigureOut">
              <a:rPr lang="en-US" noProof="0" smtClean="0"/>
              <a:pPr/>
              <a:t>6/7/2026</a:t>
            </a:fld>
            <a:endParaRPr lang="en-US" noProof="0" dirty="0"/>
          </a:p>
        </p:txBody>
      </p:sp>
      <p:sp>
        <p:nvSpPr>
          <p:cNvPr id="6" name="Footer Placeholder 5"/>
          <p:cNvSpPr>
            <a:spLocks noGrp="1"/>
          </p:cNvSpPr>
          <p:nvPr>
            <p:ph type="ftr" sz="quarter" idx="11"/>
          </p:nvPr>
        </p:nvSpPr>
        <p:spPr>
          <a:xfrm>
            <a:off x="2825377" y="6453386"/>
            <a:ext cx="2619329" cy="404614"/>
          </a:xfrm>
        </p:spPr>
        <p:txBody>
          <a:bodyPr/>
          <a:lstStyle>
            <a:lvl1pPr>
              <a:defRPr>
                <a:solidFill>
                  <a:schemeClr val="bg1"/>
                </a:solidFill>
              </a:defRPr>
            </a:lvl1pPr>
          </a:lstStyle>
          <a:p>
            <a:r>
              <a:rPr lang="en-US" noProof="0" dirty="0"/>
              <a:t>Add a footer </a:t>
            </a:r>
          </a:p>
        </p:txBody>
      </p:sp>
      <p:sp>
        <p:nvSpPr>
          <p:cNvPr id="7" name="Slide Number Placeholder 6"/>
          <p:cNvSpPr>
            <a:spLocks noGrp="1"/>
          </p:cNvSpPr>
          <p:nvPr>
            <p:ph type="sldNum" sz="quarter" idx="12"/>
          </p:nvPr>
        </p:nvSpPr>
        <p:spPr>
          <a:xfrm>
            <a:off x="10187939" y="6453386"/>
            <a:ext cx="1596292" cy="404614"/>
          </a:xfrm>
        </p:spPr>
        <p:txBody>
          <a:bodyPr/>
          <a:lstStyle>
            <a:lvl1pPr>
              <a:defRPr>
                <a:solidFill>
                  <a:schemeClr val="tx2"/>
                </a:solidFill>
              </a:defRPr>
            </a:lvl1pPr>
          </a:lstStyle>
          <a:p>
            <a:fld id="{B38049E5-7B53-4E85-8972-7D6C4BCE5BB9}" type="slidenum">
              <a:rPr lang="en-US" noProof="0" smtClean="0"/>
              <a:t>‹#›</a:t>
            </a:fld>
            <a:endParaRPr lang="en-US" noProof="0" dirty="0"/>
          </a:p>
        </p:txBody>
      </p:sp>
      <p:sp>
        <p:nvSpPr>
          <p:cNvPr id="9" name="Rectangle 8" title="Divider Bar"/>
          <p:cNvSpPr/>
          <p:nvPr/>
        </p:nvSpPr>
        <p:spPr>
          <a:xfrm>
            <a:off x="6024000" y="0"/>
            <a:ext cx="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Picture Placeholder 12">
            <a:extLst>
              <a:ext uri="{FF2B5EF4-FFF2-40B4-BE49-F238E27FC236}">
                <a16:creationId xmlns:a16="http://schemas.microsoft.com/office/drawing/2014/main" id="{9786B981-6A78-425B-97A2-BA24E40DB7AD}"/>
              </a:ext>
            </a:extLst>
          </p:cNvPr>
          <p:cNvSpPr>
            <a:spLocks noGrp="1"/>
          </p:cNvSpPr>
          <p:nvPr>
            <p:ph type="pic" sz="quarter" idx="13"/>
          </p:nvPr>
        </p:nvSpPr>
        <p:spPr>
          <a:xfrm>
            <a:off x="7145761" y="670570"/>
            <a:ext cx="4151312" cy="4248000"/>
          </a:xfrm>
          <a:prstGeom prst="ellipse">
            <a:avLst/>
          </a:prstGeom>
          <a:ln w="38100">
            <a:solidFill>
              <a:schemeClr val="bg2"/>
            </a:solidFill>
          </a:ln>
          <a:effectLst>
            <a:innerShdw blurRad="114300">
              <a:prstClr val="black"/>
            </a:innerShdw>
          </a:effectLst>
        </p:spPr>
        <p:txBody>
          <a:bodyPr anchor="ctr" anchorCtr="0"/>
          <a:lstStyle>
            <a:lvl1pPr>
              <a:defRPr>
                <a:solidFill>
                  <a:schemeClr val="bg1"/>
                </a:solidFill>
              </a:defRPr>
            </a:lvl1pPr>
          </a:lstStyle>
          <a:p>
            <a:r>
              <a:rPr lang="en-US" noProof="0"/>
              <a:t>Click icon to add picture</a:t>
            </a:r>
            <a:endParaRPr lang="en-US" noProof="0" dirty="0"/>
          </a:p>
        </p:txBody>
      </p:sp>
      <p:sp>
        <p:nvSpPr>
          <p:cNvPr id="17" name="Content Placeholder 15">
            <a:extLst>
              <a:ext uri="{FF2B5EF4-FFF2-40B4-BE49-F238E27FC236}">
                <a16:creationId xmlns:a16="http://schemas.microsoft.com/office/drawing/2014/main" id="{A21C7D74-31FD-4638-819B-6F7351A1770B}"/>
              </a:ext>
            </a:extLst>
          </p:cNvPr>
          <p:cNvSpPr>
            <a:spLocks noGrp="1"/>
          </p:cNvSpPr>
          <p:nvPr>
            <p:ph sz="quarter" idx="15"/>
          </p:nvPr>
        </p:nvSpPr>
        <p:spPr>
          <a:xfrm>
            <a:off x="6747294" y="5188236"/>
            <a:ext cx="4858459" cy="1126906"/>
          </a:xfrm>
          <a:solidFill>
            <a:schemeClr val="bg2"/>
          </a:solidFill>
          <a:ln>
            <a:noFill/>
          </a:ln>
          <a:effectLst>
            <a:innerShdw blurRad="114300">
              <a:prstClr val="black"/>
            </a:innerShdw>
          </a:effectLst>
        </p:spPr>
        <p:txBody>
          <a:bodyPr anchor="ctr" anchorCtr="0"/>
          <a:lstStyle>
            <a:lvl1pPr marL="0" indent="0" algn="ctr">
              <a:buNone/>
              <a:defRPr sz="1800">
                <a:solidFill>
                  <a:schemeClr val="tx2">
                    <a:lumMod val="50000"/>
                  </a:schemeClr>
                </a:solidFill>
              </a:defRPr>
            </a:lvl1pPr>
            <a:lvl2pPr marL="530352" indent="0" algn="ctr">
              <a:buNone/>
              <a:defRPr sz="1800">
                <a:solidFill>
                  <a:schemeClr val="tx2">
                    <a:lumMod val="50000"/>
                  </a:schemeClr>
                </a:solidFill>
              </a:defRPr>
            </a:lvl2pPr>
            <a:lvl3pPr marL="987552" indent="0" algn="ctr">
              <a:buNone/>
              <a:defRPr sz="1600">
                <a:solidFill>
                  <a:schemeClr val="tx2">
                    <a:lumMod val="50000"/>
                  </a:schemeClr>
                </a:solidFill>
              </a:defRPr>
            </a:lvl3pPr>
            <a:lvl4pPr marL="1444752" indent="0" algn="ctr">
              <a:buNone/>
              <a:defRPr sz="1600">
                <a:solidFill>
                  <a:schemeClr val="tx2">
                    <a:lumMod val="50000"/>
                  </a:schemeClr>
                </a:solidFill>
              </a:defRPr>
            </a:lvl4pPr>
            <a:lvl5pPr marL="1901952" indent="0" algn="ctr">
              <a:buNone/>
              <a:defRPr sz="1400">
                <a:solidFill>
                  <a:schemeClr val="tx2">
                    <a:lumMod val="50000"/>
                  </a:schemeClr>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1" name="L-Shape 20">
            <a:extLst>
              <a:ext uri="{FF2B5EF4-FFF2-40B4-BE49-F238E27FC236}">
                <a16:creationId xmlns:a16="http://schemas.microsoft.com/office/drawing/2014/main" id="{CB430D22-8AAF-444F-A6CE-7C02859083DF}"/>
              </a:ext>
            </a:extLst>
          </p:cNvPr>
          <p:cNvSpPr>
            <a:spLocks noChangeAspect="1"/>
          </p:cNvSpPr>
          <p:nvPr userDrawn="1"/>
        </p:nvSpPr>
        <p:spPr>
          <a:xfrm flipV="1">
            <a:off x="516927" y="335049"/>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3" name="L-Shape 22">
            <a:extLst>
              <a:ext uri="{FF2B5EF4-FFF2-40B4-BE49-F238E27FC236}">
                <a16:creationId xmlns:a16="http://schemas.microsoft.com/office/drawing/2014/main" id="{0D8BA010-8544-4718-9EA3-B0248C963FD4}"/>
              </a:ext>
            </a:extLst>
          </p:cNvPr>
          <p:cNvSpPr>
            <a:spLocks noChangeAspect="1"/>
          </p:cNvSpPr>
          <p:nvPr userDrawn="1"/>
        </p:nvSpPr>
        <p:spPr>
          <a:xfrm flipH="1" flipV="1">
            <a:off x="5085711" y="33029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4" name="L-Shape 23">
            <a:extLst>
              <a:ext uri="{FF2B5EF4-FFF2-40B4-BE49-F238E27FC236}">
                <a16:creationId xmlns:a16="http://schemas.microsoft.com/office/drawing/2014/main" id="{C0FFB550-21A6-456B-BA1A-EF145674866C}"/>
              </a:ext>
            </a:extLst>
          </p:cNvPr>
          <p:cNvSpPr>
            <a:spLocks noChangeAspect="1"/>
          </p:cNvSpPr>
          <p:nvPr userDrawn="1"/>
        </p:nvSpPr>
        <p:spPr>
          <a:xfrm>
            <a:off x="522817" y="1476927"/>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5" name="L-Shape 24">
            <a:extLst>
              <a:ext uri="{FF2B5EF4-FFF2-40B4-BE49-F238E27FC236}">
                <a16:creationId xmlns:a16="http://schemas.microsoft.com/office/drawing/2014/main" id="{70EF88E9-8CAC-422B-A9A6-D9FD1F17DAE2}"/>
              </a:ext>
            </a:extLst>
          </p:cNvPr>
          <p:cNvSpPr>
            <a:spLocks noChangeAspect="1"/>
          </p:cNvSpPr>
          <p:nvPr userDrawn="1"/>
        </p:nvSpPr>
        <p:spPr>
          <a:xfrm flipH="1">
            <a:off x="5081769" y="148200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18084492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bg bwMode="ltGray">
      <p:bgPr>
        <a:solidFill>
          <a:schemeClr val="bg2"/>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0A2BD38-4A6C-44EB-900D-A3E3AE37854F}"/>
              </a:ext>
            </a:extLst>
          </p:cNvPr>
          <p:cNvSpPr/>
          <p:nvPr userDrawn="1"/>
        </p:nvSpPr>
        <p:spPr>
          <a:xfrm>
            <a:off x="6581723" y="404614"/>
            <a:ext cx="5191176" cy="6048772"/>
          </a:xfrm>
          <a:prstGeom prst="rect">
            <a:avLst/>
          </a:prstGeom>
          <a:gradFill flip="none" rotWithShape="1">
            <a:gsLst>
              <a:gs pos="0">
                <a:schemeClr val="tx2">
                  <a:lumMod val="50000"/>
                </a:schemeClr>
              </a:gs>
              <a:gs pos="36000">
                <a:schemeClr val="tx2"/>
              </a:gs>
              <a:gs pos="69000">
                <a:schemeClr val="tx2">
                  <a:lumMod val="75000"/>
                </a:schemeClr>
              </a:gs>
              <a:gs pos="97000">
                <a:schemeClr val="tx2">
                  <a:lumMod val="50000"/>
                </a:schemeClr>
              </a:gs>
            </a:gsLst>
            <a:lin ang="2700000" scaled="1"/>
            <a:tileRect/>
          </a:gradFill>
          <a:ln>
            <a:noFill/>
          </a:ln>
          <a:effectLst>
            <a:outerShdw blurRad="63500" sx="102000" sy="102000" algn="ctr" rotWithShape="0">
              <a:prstClr val="black">
                <a:alpha val="2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8" name="Rectangle 7" title="Background Shape"/>
          <p:cNvSpPr/>
          <p:nvPr/>
        </p:nvSpPr>
        <p:spPr>
          <a:xfrm>
            <a:off x="0" y="376"/>
            <a:ext cx="6096000" cy="68576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hasCustomPrompt="1"/>
          </p:nvPr>
        </p:nvSpPr>
        <p:spPr bwMode="white">
          <a:xfrm>
            <a:off x="586246" y="400665"/>
            <a:ext cx="4858460" cy="1428136"/>
          </a:xfrm>
        </p:spPr>
        <p:txBody>
          <a:bodyPr anchor="ctr" anchorCtr="0">
            <a:noAutofit/>
          </a:bodyPr>
          <a:lstStyle>
            <a:lvl1pPr algn="ctr">
              <a:lnSpc>
                <a:spcPct val="84000"/>
              </a:lnSpc>
              <a:defRPr sz="4800" baseline="0">
                <a:solidFill>
                  <a:schemeClr val="bg1"/>
                </a:solidFill>
              </a:defRPr>
            </a:lvl1pPr>
          </a:lstStyle>
          <a:p>
            <a:r>
              <a:rPr lang="en-US" noProof="0"/>
              <a:t>Click To Edit Master Title Style</a:t>
            </a:r>
          </a:p>
        </p:txBody>
      </p:sp>
      <p:sp>
        <p:nvSpPr>
          <p:cNvPr id="4" name="Text Placeholder 3"/>
          <p:cNvSpPr>
            <a:spLocks noGrp="1"/>
          </p:cNvSpPr>
          <p:nvPr>
            <p:ph type="body" sz="half" idx="2"/>
          </p:nvPr>
        </p:nvSpPr>
        <p:spPr>
          <a:xfrm>
            <a:off x="586246" y="2113935"/>
            <a:ext cx="4858460" cy="4247186"/>
          </a:xfrm>
        </p:spPr>
        <p:txBody>
          <a:bodyPr/>
          <a:lstStyle>
            <a:lvl1pPr marL="285750" indent="-285750">
              <a:lnSpc>
                <a:spcPct val="100000"/>
              </a:lnSpc>
              <a:spcBef>
                <a:spcPts val="0"/>
              </a:spcBef>
              <a:spcAft>
                <a:spcPts val="100"/>
              </a:spcAft>
              <a:buFont typeface="Arial" panose="020B0604020202020204" pitchFamily="34" charset="0"/>
              <a:buChar char="•"/>
              <a:defRPr sz="18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p:cNvSpPr>
            <a:spLocks noGrp="1"/>
          </p:cNvSpPr>
          <p:nvPr>
            <p:ph type="dt" sz="half" idx="10"/>
          </p:nvPr>
        </p:nvSpPr>
        <p:spPr>
          <a:xfrm>
            <a:off x="586246" y="6443554"/>
            <a:ext cx="1324322" cy="404614"/>
          </a:xfrm>
        </p:spPr>
        <p:txBody>
          <a:bodyPr/>
          <a:lstStyle>
            <a:lvl1pPr>
              <a:defRPr>
                <a:solidFill>
                  <a:schemeClr val="bg1"/>
                </a:solidFill>
              </a:defRPr>
            </a:lvl1pPr>
          </a:lstStyle>
          <a:p>
            <a:fld id="{3B77EF04-6424-4B70-94D1-FC932CBBDD9B}" type="datetimeFigureOut">
              <a:rPr lang="en-US" noProof="0" smtClean="0"/>
              <a:pPr/>
              <a:t>6/7/2026</a:t>
            </a:fld>
            <a:endParaRPr lang="en-US" noProof="0" dirty="0"/>
          </a:p>
        </p:txBody>
      </p:sp>
      <p:sp>
        <p:nvSpPr>
          <p:cNvPr id="6" name="Footer Placeholder 5"/>
          <p:cNvSpPr>
            <a:spLocks noGrp="1"/>
          </p:cNvSpPr>
          <p:nvPr>
            <p:ph type="ftr" sz="quarter" idx="11"/>
          </p:nvPr>
        </p:nvSpPr>
        <p:spPr>
          <a:xfrm>
            <a:off x="2825377" y="6453386"/>
            <a:ext cx="2619329" cy="404614"/>
          </a:xfrm>
        </p:spPr>
        <p:txBody>
          <a:bodyPr/>
          <a:lstStyle>
            <a:lvl1pPr>
              <a:defRPr>
                <a:solidFill>
                  <a:schemeClr val="bg1"/>
                </a:solidFill>
              </a:defRPr>
            </a:lvl1pPr>
          </a:lstStyle>
          <a:p>
            <a:r>
              <a:rPr lang="en-US" noProof="0" dirty="0"/>
              <a:t>Add a footer </a:t>
            </a:r>
          </a:p>
        </p:txBody>
      </p:sp>
      <p:sp>
        <p:nvSpPr>
          <p:cNvPr id="7" name="Slide Number Placeholder 6"/>
          <p:cNvSpPr>
            <a:spLocks noGrp="1"/>
          </p:cNvSpPr>
          <p:nvPr>
            <p:ph type="sldNum" sz="quarter" idx="12"/>
          </p:nvPr>
        </p:nvSpPr>
        <p:spPr>
          <a:xfrm>
            <a:off x="10187939" y="6453386"/>
            <a:ext cx="1596292" cy="404614"/>
          </a:xfrm>
        </p:spPr>
        <p:txBody>
          <a:bodyPr/>
          <a:lstStyle>
            <a:lvl1pPr>
              <a:defRPr>
                <a:solidFill>
                  <a:schemeClr val="tx2"/>
                </a:solidFill>
              </a:defRPr>
            </a:lvl1pPr>
          </a:lstStyle>
          <a:p>
            <a:fld id="{B38049E5-7B53-4E85-8972-7D6C4BCE5BB9}" type="slidenum">
              <a:rPr lang="en-US" noProof="0" smtClean="0"/>
              <a:t>‹#›</a:t>
            </a:fld>
            <a:endParaRPr lang="en-US" noProof="0" dirty="0"/>
          </a:p>
        </p:txBody>
      </p:sp>
      <p:sp>
        <p:nvSpPr>
          <p:cNvPr id="9" name="Rectangle 8" title="Divider Bar"/>
          <p:cNvSpPr/>
          <p:nvPr/>
        </p:nvSpPr>
        <p:spPr>
          <a:xfrm>
            <a:off x="6024000" y="0"/>
            <a:ext cx="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L-Shape 20">
            <a:extLst>
              <a:ext uri="{FF2B5EF4-FFF2-40B4-BE49-F238E27FC236}">
                <a16:creationId xmlns:a16="http://schemas.microsoft.com/office/drawing/2014/main" id="{CB430D22-8AAF-444F-A6CE-7C02859083DF}"/>
              </a:ext>
            </a:extLst>
          </p:cNvPr>
          <p:cNvSpPr>
            <a:spLocks noChangeAspect="1"/>
          </p:cNvSpPr>
          <p:nvPr userDrawn="1"/>
        </p:nvSpPr>
        <p:spPr>
          <a:xfrm flipV="1">
            <a:off x="516927" y="335049"/>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3" name="L-Shape 22">
            <a:extLst>
              <a:ext uri="{FF2B5EF4-FFF2-40B4-BE49-F238E27FC236}">
                <a16:creationId xmlns:a16="http://schemas.microsoft.com/office/drawing/2014/main" id="{0D8BA010-8544-4718-9EA3-B0248C963FD4}"/>
              </a:ext>
            </a:extLst>
          </p:cNvPr>
          <p:cNvSpPr>
            <a:spLocks noChangeAspect="1"/>
          </p:cNvSpPr>
          <p:nvPr userDrawn="1"/>
        </p:nvSpPr>
        <p:spPr>
          <a:xfrm flipH="1" flipV="1">
            <a:off x="5085711" y="33029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4" name="L-Shape 23">
            <a:extLst>
              <a:ext uri="{FF2B5EF4-FFF2-40B4-BE49-F238E27FC236}">
                <a16:creationId xmlns:a16="http://schemas.microsoft.com/office/drawing/2014/main" id="{C0FFB550-21A6-456B-BA1A-EF145674866C}"/>
              </a:ext>
            </a:extLst>
          </p:cNvPr>
          <p:cNvSpPr>
            <a:spLocks noChangeAspect="1"/>
          </p:cNvSpPr>
          <p:nvPr userDrawn="1"/>
        </p:nvSpPr>
        <p:spPr>
          <a:xfrm>
            <a:off x="522817" y="1476927"/>
            <a:ext cx="403201" cy="395617"/>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5" name="L-Shape 24">
            <a:extLst>
              <a:ext uri="{FF2B5EF4-FFF2-40B4-BE49-F238E27FC236}">
                <a16:creationId xmlns:a16="http://schemas.microsoft.com/office/drawing/2014/main" id="{70EF88E9-8CAC-422B-A9A6-D9FD1F17DAE2}"/>
              </a:ext>
            </a:extLst>
          </p:cNvPr>
          <p:cNvSpPr>
            <a:spLocks noChangeAspect="1"/>
          </p:cNvSpPr>
          <p:nvPr userDrawn="1"/>
        </p:nvSpPr>
        <p:spPr>
          <a:xfrm flipH="1">
            <a:off x="5081769" y="1482001"/>
            <a:ext cx="410929" cy="403201"/>
          </a:xfrm>
          <a:prstGeom prst="corner">
            <a:avLst>
              <a:gd name="adj1" fmla="val 4470"/>
              <a:gd name="adj2" fmla="val 4823"/>
            </a:avLst>
          </a:prstGeom>
          <a:solidFill>
            <a:schemeClr val="bg2"/>
          </a:solidFill>
          <a:ln w="12700">
            <a:solidFill>
              <a:schemeClr val="bg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18" name="Content Placeholder 2">
            <a:extLst>
              <a:ext uri="{FF2B5EF4-FFF2-40B4-BE49-F238E27FC236}">
                <a16:creationId xmlns:a16="http://schemas.microsoft.com/office/drawing/2014/main" id="{ED439475-E625-4449-B42E-8F291D64A3C7}"/>
              </a:ext>
            </a:extLst>
          </p:cNvPr>
          <p:cNvSpPr>
            <a:spLocks noGrp="1"/>
          </p:cNvSpPr>
          <p:nvPr>
            <p:ph idx="1"/>
          </p:nvPr>
        </p:nvSpPr>
        <p:spPr>
          <a:xfrm>
            <a:off x="6695360" y="518474"/>
            <a:ext cx="4910394" cy="5759777"/>
          </a:xfrm>
          <a:solidFill>
            <a:schemeClr val="bg2"/>
          </a:solidFill>
          <a:ln>
            <a:noFill/>
          </a:ln>
          <a:effectLst>
            <a:innerShdw blurRad="114300">
              <a:prstClr val="black"/>
            </a:innerShdw>
          </a:effectLst>
        </p:spPr>
        <p:txBody>
          <a:bodyPr vert="horz" lIns="91440" tIns="45720" rIns="91440" bIns="45720" rtlCol="0" anchor="ctr" anchorCtr="0">
            <a:noAutofit/>
          </a:bodyPr>
          <a:lstStyle>
            <a:lvl1pPr>
              <a:defRPr lang="en-US" sz="1800">
                <a:solidFill>
                  <a:schemeClr val="tx2">
                    <a:lumMod val="50000"/>
                  </a:schemeClr>
                </a:solidFill>
              </a:defRPr>
            </a:lvl1pPr>
            <a:lvl2pPr>
              <a:defRPr lang="en-US" sz="1800">
                <a:solidFill>
                  <a:schemeClr val="tx2">
                    <a:lumMod val="50000"/>
                  </a:schemeClr>
                </a:solidFill>
              </a:defRPr>
            </a:lvl2pPr>
            <a:lvl3pPr>
              <a:defRPr lang="en-US" sz="1600">
                <a:solidFill>
                  <a:schemeClr val="tx2">
                    <a:lumMod val="50000"/>
                  </a:schemeClr>
                </a:solidFill>
              </a:defRPr>
            </a:lvl3pPr>
            <a:lvl4pPr>
              <a:defRPr lang="en-US" sz="1600">
                <a:solidFill>
                  <a:schemeClr val="tx2">
                    <a:lumMod val="50000"/>
                  </a:schemeClr>
                </a:solidFill>
              </a:defRPr>
            </a:lvl4pPr>
            <a:lvl5pPr>
              <a:defRPr lang="en-US" sz="1400">
                <a:solidFill>
                  <a:schemeClr val="tx2">
                    <a:lumMod val="50000"/>
                  </a:schemeClr>
                </a:solidFill>
              </a:defRPr>
            </a:lvl5pPr>
          </a:lstStyle>
          <a:p>
            <a:pPr marL="0" lvl="0" indent="0" algn="ctr">
              <a:buNone/>
            </a:pPr>
            <a:r>
              <a:rPr lang="en-US" noProof="0"/>
              <a:t>Click to edit Master text styles</a:t>
            </a:r>
          </a:p>
          <a:p>
            <a:pPr marL="0" lvl="1" indent="0" algn="ctr">
              <a:buNone/>
            </a:pPr>
            <a:r>
              <a:rPr lang="en-US" noProof="0"/>
              <a:t>Second level</a:t>
            </a:r>
          </a:p>
          <a:p>
            <a:pPr marL="0" lvl="2" indent="0" algn="ctr">
              <a:buNone/>
            </a:pPr>
            <a:r>
              <a:rPr lang="en-US" noProof="0"/>
              <a:t>Third level</a:t>
            </a:r>
          </a:p>
          <a:p>
            <a:pPr marL="0" lvl="3" indent="0" algn="ctr">
              <a:buNone/>
            </a:pPr>
            <a:r>
              <a:rPr lang="en-US" noProof="0"/>
              <a:t>Fourth level</a:t>
            </a:r>
          </a:p>
          <a:p>
            <a:pPr marL="0" lvl="4" indent="0" algn="ctr">
              <a:buNone/>
            </a:pPr>
            <a:r>
              <a:rPr lang="en-US" noProof="0"/>
              <a:t>Fifth level</a:t>
            </a:r>
          </a:p>
        </p:txBody>
      </p:sp>
    </p:spTree>
    <p:extLst>
      <p:ext uri="{BB962C8B-B14F-4D97-AF65-F5344CB8AC3E}">
        <p14:creationId xmlns:p14="http://schemas.microsoft.com/office/powerpoint/2010/main" val="16866020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Picture, TItle, and Caption">
    <p:spTree>
      <p:nvGrpSpPr>
        <p:cNvPr id="1" name=""/>
        <p:cNvGrpSpPr/>
        <p:nvPr/>
      </p:nvGrpSpPr>
      <p:grpSpPr>
        <a:xfrm>
          <a:off x="0" y="0"/>
          <a:ext cx="0" cy="0"/>
          <a:chOff x="0" y="0"/>
          <a:chExt cx="0" cy="0"/>
        </a:xfrm>
      </p:grpSpPr>
      <p:sp>
        <p:nvSpPr>
          <p:cNvPr id="8" name="Rectangle 7" title="Background Shape"/>
          <p:cNvSpPr/>
          <p:nvPr/>
        </p:nvSpPr>
        <p:spPr>
          <a:xfrm>
            <a:off x="-1" y="376"/>
            <a:ext cx="6234898" cy="6857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Rectangle 13">
            <a:extLst>
              <a:ext uri="{FF2B5EF4-FFF2-40B4-BE49-F238E27FC236}">
                <a16:creationId xmlns:a16="http://schemas.microsoft.com/office/drawing/2014/main" id="{1F430D42-50DC-4502-A3E8-251FE7F0809D}"/>
              </a:ext>
            </a:extLst>
          </p:cNvPr>
          <p:cNvSpPr/>
          <p:nvPr userDrawn="1"/>
        </p:nvSpPr>
        <p:spPr>
          <a:xfrm>
            <a:off x="507591" y="5289755"/>
            <a:ext cx="5270049" cy="1012722"/>
          </a:xfrm>
          <a:prstGeom prst="rect">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accent3"/>
              </a:solidFill>
            </a:endParaRPr>
          </a:p>
        </p:txBody>
      </p:sp>
      <p:sp>
        <p:nvSpPr>
          <p:cNvPr id="11" name="Rectangle: Diagonal Corners Snipped 10">
            <a:extLst>
              <a:ext uri="{FF2B5EF4-FFF2-40B4-BE49-F238E27FC236}">
                <a16:creationId xmlns:a16="http://schemas.microsoft.com/office/drawing/2014/main" id="{836AFDEB-3C72-49E0-9B45-DC9EFBA6587F}"/>
              </a:ext>
            </a:extLst>
          </p:cNvPr>
          <p:cNvSpPr/>
          <p:nvPr userDrawn="1"/>
        </p:nvSpPr>
        <p:spPr bwMode="white">
          <a:xfrm>
            <a:off x="507591" y="409286"/>
            <a:ext cx="5270049" cy="4732985"/>
          </a:xfrm>
          <a:prstGeom prst="snip2DiagRect">
            <a:avLst>
              <a:gd name="adj1" fmla="val 0"/>
              <a:gd name="adj2" fmla="val 10697"/>
            </a:avLst>
          </a:prstGeom>
          <a:solidFill>
            <a:schemeClr val="accent3"/>
          </a:solidFill>
          <a:ln>
            <a:noFill/>
          </a:ln>
          <a:effectLst>
            <a:outerShdw blurRad="63500" sx="102000" sy="102000" algn="ct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 name="Title 1"/>
          <p:cNvSpPr>
            <a:spLocks noGrp="1"/>
          </p:cNvSpPr>
          <p:nvPr>
            <p:ph type="title" hasCustomPrompt="1"/>
          </p:nvPr>
        </p:nvSpPr>
        <p:spPr>
          <a:xfrm>
            <a:off x="6930776" y="477366"/>
            <a:ext cx="4644000" cy="1341602"/>
          </a:xfrm>
        </p:spPr>
        <p:txBody>
          <a:bodyPr anchor="ctr" anchorCtr="0">
            <a:normAutofit/>
          </a:bodyPr>
          <a:lstStyle>
            <a:lvl1pPr algn="ctr">
              <a:lnSpc>
                <a:spcPct val="84000"/>
              </a:lnSpc>
              <a:defRPr sz="4800" baseline="0">
                <a:solidFill>
                  <a:schemeClr val="tx2"/>
                </a:solidFill>
              </a:defRPr>
            </a:lvl1pPr>
          </a:lstStyle>
          <a:p>
            <a:r>
              <a:rPr lang="en-US" noProof="0"/>
              <a:t>Click To Edit Master Title Style</a:t>
            </a:r>
          </a:p>
        </p:txBody>
      </p:sp>
      <p:sp>
        <p:nvSpPr>
          <p:cNvPr id="4" name="Text Placeholder 3"/>
          <p:cNvSpPr>
            <a:spLocks noGrp="1"/>
          </p:cNvSpPr>
          <p:nvPr>
            <p:ph type="body" sz="half" idx="2"/>
          </p:nvPr>
        </p:nvSpPr>
        <p:spPr>
          <a:xfrm>
            <a:off x="6930775" y="1966451"/>
            <a:ext cx="4644001" cy="4388615"/>
          </a:xfrm>
        </p:spPr>
        <p:txBody>
          <a:bodyPr/>
          <a:lstStyle>
            <a:lvl1pPr marL="285750" indent="-285750">
              <a:lnSpc>
                <a:spcPct val="100000"/>
              </a:lnSpc>
              <a:spcBef>
                <a:spcPts val="0"/>
              </a:spcBef>
              <a:spcAft>
                <a:spcPts val="0"/>
              </a:spcAft>
              <a:buFont typeface="Arial" panose="020B0604020202020204" pitchFamily="34" charset="0"/>
              <a:buChar char="•"/>
              <a:defRPr sz="18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p:cNvSpPr>
            <a:spLocks noGrp="1"/>
          </p:cNvSpPr>
          <p:nvPr>
            <p:ph type="dt" sz="half" idx="10"/>
          </p:nvPr>
        </p:nvSpPr>
        <p:spPr>
          <a:xfrm>
            <a:off x="507591" y="6453386"/>
            <a:ext cx="1204572" cy="404614"/>
          </a:xfrm>
        </p:spPr>
        <p:txBody>
          <a:bodyPr/>
          <a:lstStyle>
            <a:lvl1pPr>
              <a:defRPr>
                <a:solidFill>
                  <a:schemeClr val="bg1"/>
                </a:solidFill>
              </a:defRPr>
            </a:lvl1pPr>
          </a:lstStyle>
          <a:p>
            <a:fld id="{3B77EF04-6424-4B70-94D1-FC932CBBDD9B}" type="datetimeFigureOut">
              <a:rPr lang="en-US" noProof="0" smtClean="0"/>
              <a:pPr/>
              <a:t>6/7/2026</a:t>
            </a:fld>
            <a:endParaRPr lang="en-US" noProof="0" dirty="0"/>
          </a:p>
        </p:txBody>
      </p:sp>
      <p:sp>
        <p:nvSpPr>
          <p:cNvPr id="6" name="Footer Placeholder 5"/>
          <p:cNvSpPr>
            <a:spLocks noGrp="1"/>
          </p:cNvSpPr>
          <p:nvPr>
            <p:ph type="ftr" sz="quarter" idx="11"/>
          </p:nvPr>
        </p:nvSpPr>
        <p:spPr>
          <a:xfrm>
            <a:off x="3403965" y="6453386"/>
            <a:ext cx="2373675" cy="404614"/>
          </a:xfrm>
        </p:spPr>
        <p:txBody>
          <a:bodyPr/>
          <a:lstStyle>
            <a:lvl1pPr>
              <a:defRPr>
                <a:solidFill>
                  <a:schemeClr val="bg1"/>
                </a:solidFill>
              </a:defRPr>
            </a:lvl1pPr>
          </a:lstStyle>
          <a:p>
            <a:r>
              <a:rPr lang="en-US" noProof="0" dirty="0"/>
              <a:t>Add a footer </a:t>
            </a: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B38049E5-7B53-4E85-8972-7D6C4BCE5BB9}" type="slidenum">
              <a:rPr lang="en-US" noProof="0" smtClean="0"/>
              <a:t>‹#›</a:t>
            </a:fld>
            <a:endParaRPr lang="en-US" noProof="0" dirty="0"/>
          </a:p>
        </p:txBody>
      </p:sp>
      <p:sp>
        <p:nvSpPr>
          <p:cNvPr id="9" name="Rectangle 8" title="Divider Bar"/>
          <p:cNvSpPr/>
          <p:nvPr/>
        </p:nvSpPr>
        <p:spPr>
          <a:xfrm>
            <a:off x="6234897" y="-376"/>
            <a:ext cx="144000" cy="687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L-Shape 11">
            <a:extLst>
              <a:ext uri="{FF2B5EF4-FFF2-40B4-BE49-F238E27FC236}">
                <a16:creationId xmlns:a16="http://schemas.microsoft.com/office/drawing/2014/main" id="{26A5AA85-E28D-4647-B000-742C83A8047D}"/>
              </a:ext>
            </a:extLst>
          </p:cNvPr>
          <p:cNvSpPr>
            <a:spLocks noChangeAspect="1"/>
          </p:cNvSpPr>
          <p:nvPr userDrawn="1"/>
        </p:nvSpPr>
        <p:spPr>
          <a:xfrm flipV="1">
            <a:off x="6845770" y="372071"/>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sp>
        <p:nvSpPr>
          <p:cNvPr id="13" name="L-Shape 12">
            <a:extLst>
              <a:ext uri="{FF2B5EF4-FFF2-40B4-BE49-F238E27FC236}">
                <a16:creationId xmlns:a16="http://schemas.microsoft.com/office/drawing/2014/main" id="{C3CD9875-0A2E-4F4D-ACB7-87DD98EED9D0}"/>
              </a:ext>
            </a:extLst>
          </p:cNvPr>
          <p:cNvSpPr>
            <a:spLocks noChangeAspect="1"/>
          </p:cNvSpPr>
          <p:nvPr userDrawn="1"/>
        </p:nvSpPr>
        <p:spPr>
          <a:xfrm flipH="1">
            <a:off x="11058438" y="5819525"/>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sp>
        <p:nvSpPr>
          <p:cNvPr id="10" name="Picture Placeholder 9">
            <a:extLst>
              <a:ext uri="{FF2B5EF4-FFF2-40B4-BE49-F238E27FC236}">
                <a16:creationId xmlns:a16="http://schemas.microsoft.com/office/drawing/2014/main" id="{3BDA3A4D-2561-4EEB-8787-E1A652565755}"/>
              </a:ext>
            </a:extLst>
          </p:cNvPr>
          <p:cNvSpPr>
            <a:spLocks noGrp="1"/>
          </p:cNvSpPr>
          <p:nvPr>
            <p:ph type="pic" sz="quarter" idx="13"/>
          </p:nvPr>
        </p:nvSpPr>
        <p:spPr>
          <a:xfrm>
            <a:off x="806245" y="668595"/>
            <a:ext cx="4646651" cy="4198373"/>
          </a:xfrm>
          <a:prstGeom prst="snip2DiagRect">
            <a:avLst>
              <a:gd name="adj1" fmla="val 0"/>
              <a:gd name="adj2" fmla="val 10300"/>
            </a:avLst>
          </a:prstGeom>
          <a:ln w="38100">
            <a:solidFill>
              <a:schemeClr val="bg1"/>
            </a:solidFill>
          </a:ln>
          <a:effectLst>
            <a:innerShdw blurRad="114300">
              <a:prstClr val="black"/>
            </a:innerShdw>
          </a:effectLst>
        </p:spPr>
        <p:txBody>
          <a:bodyPr/>
          <a:lstStyle>
            <a:lvl1pPr>
              <a:defRPr>
                <a:solidFill>
                  <a:schemeClr val="bg1"/>
                </a:solidFill>
              </a:defRPr>
            </a:lvl1pPr>
          </a:lstStyle>
          <a:p>
            <a:r>
              <a:rPr lang="en-US" noProof="0"/>
              <a:t>Click icon to add picture</a:t>
            </a:r>
            <a:endParaRPr lang="en-US" noProof="0" dirty="0"/>
          </a:p>
        </p:txBody>
      </p:sp>
      <p:sp>
        <p:nvSpPr>
          <p:cNvPr id="16" name="Text Placeholder 15">
            <a:extLst>
              <a:ext uri="{FF2B5EF4-FFF2-40B4-BE49-F238E27FC236}">
                <a16:creationId xmlns:a16="http://schemas.microsoft.com/office/drawing/2014/main" id="{FBB32A6B-92AA-4208-9120-FFC166CE751C}"/>
              </a:ext>
            </a:extLst>
          </p:cNvPr>
          <p:cNvSpPr>
            <a:spLocks noGrp="1"/>
          </p:cNvSpPr>
          <p:nvPr>
            <p:ph type="body" sz="quarter" idx="14"/>
          </p:nvPr>
        </p:nvSpPr>
        <p:spPr>
          <a:xfrm>
            <a:off x="570275" y="5352418"/>
            <a:ext cx="5148000" cy="900000"/>
          </a:xfrm>
          <a:solidFill>
            <a:schemeClr val="bg2"/>
          </a:solidFill>
          <a:effectLst>
            <a:innerShdw blurRad="114300">
              <a:prstClr val="black">
                <a:alpha val="34000"/>
              </a:prstClr>
            </a:innerShdw>
          </a:effectLst>
        </p:spPr>
        <p:txBody>
          <a:bodyPr anchor="ctr" anchorCtr="0"/>
          <a:lstStyle>
            <a:lvl1pPr marL="0" indent="0" algn="ctr">
              <a:buFont typeface="Arial" panose="020B0604020202020204" pitchFamily="34" charset="0"/>
              <a:buNone/>
              <a:defRPr sz="1800">
                <a:solidFill>
                  <a:schemeClr val="accent3"/>
                </a:solidFill>
              </a:defRPr>
            </a:lvl1pPr>
            <a:lvl2pPr marL="530352" indent="0" algn="ctr">
              <a:buFont typeface="Arial" panose="020B0604020202020204" pitchFamily="34" charset="0"/>
              <a:buNone/>
              <a:defRPr sz="1800">
                <a:solidFill>
                  <a:schemeClr val="accent3"/>
                </a:solidFill>
              </a:defRPr>
            </a:lvl2pPr>
            <a:lvl3pPr marL="987552" indent="0" algn="ctr">
              <a:buFont typeface="Arial" panose="020B0604020202020204" pitchFamily="34" charset="0"/>
              <a:buNone/>
              <a:defRPr sz="1600">
                <a:solidFill>
                  <a:schemeClr val="accent3"/>
                </a:solidFill>
              </a:defRPr>
            </a:lvl3pPr>
            <a:lvl4pPr marL="1444752" indent="0" algn="ctr">
              <a:buFont typeface="Arial" panose="020B0604020202020204" pitchFamily="34" charset="0"/>
              <a:buNone/>
              <a:defRPr sz="1600">
                <a:solidFill>
                  <a:schemeClr val="accent3"/>
                </a:solidFill>
              </a:defRPr>
            </a:lvl4pPr>
            <a:lvl5pPr marL="1901952" indent="0" algn="ctr">
              <a:buFont typeface="Arial" panose="020B0604020202020204" pitchFamily="34" charset="0"/>
              <a:buNone/>
              <a:defRPr sz="1400">
                <a:solidFill>
                  <a:schemeClr val="accent3"/>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 name="L-Shape 19">
            <a:extLst>
              <a:ext uri="{FF2B5EF4-FFF2-40B4-BE49-F238E27FC236}">
                <a16:creationId xmlns:a16="http://schemas.microsoft.com/office/drawing/2014/main" id="{CC096F9F-3AD4-4FC8-823F-DBD962E2E1C6}"/>
              </a:ext>
            </a:extLst>
          </p:cNvPr>
          <p:cNvSpPr>
            <a:spLocks noChangeAspect="1"/>
          </p:cNvSpPr>
          <p:nvPr userDrawn="1"/>
        </p:nvSpPr>
        <p:spPr>
          <a:xfrm flipH="1" flipV="1">
            <a:off x="11021316" y="361496"/>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sp>
        <p:nvSpPr>
          <p:cNvPr id="21" name="L-Shape 20">
            <a:extLst>
              <a:ext uri="{FF2B5EF4-FFF2-40B4-BE49-F238E27FC236}">
                <a16:creationId xmlns:a16="http://schemas.microsoft.com/office/drawing/2014/main" id="{9CFFEAD0-9992-49A8-A068-3357E08CD7C0}"/>
              </a:ext>
            </a:extLst>
          </p:cNvPr>
          <p:cNvSpPr>
            <a:spLocks noChangeAspect="1"/>
          </p:cNvSpPr>
          <p:nvPr userDrawn="1"/>
        </p:nvSpPr>
        <p:spPr>
          <a:xfrm>
            <a:off x="6865431" y="5819524"/>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cxnSp>
        <p:nvCxnSpPr>
          <p:cNvPr id="23" name="Straight Connector 22">
            <a:extLst>
              <a:ext uri="{FF2B5EF4-FFF2-40B4-BE49-F238E27FC236}">
                <a16:creationId xmlns:a16="http://schemas.microsoft.com/office/drawing/2014/main" id="{D470145D-417E-4648-AB08-0A7974A629E0}"/>
              </a:ext>
            </a:extLst>
          </p:cNvPr>
          <p:cNvCxnSpPr/>
          <p:nvPr userDrawn="1"/>
        </p:nvCxnSpPr>
        <p:spPr>
          <a:xfrm>
            <a:off x="7118556" y="1789472"/>
            <a:ext cx="428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2821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1" y="376"/>
            <a:ext cx="6234898" cy="685762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Diagonal Corners Snipped 10">
            <a:extLst>
              <a:ext uri="{FF2B5EF4-FFF2-40B4-BE49-F238E27FC236}">
                <a16:creationId xmlns:a16="http://schemas.microsoft.com/office/drawing/2014/main" id="{836AFDEB-3C72-49E0-9B45-DC9EFBA6587F}"/>
              </a:ext>
            </a:extLst>
          </p:cNvPr>
          <p:cNvSpPr/>
          <p:nvPr userDrawn="1"/>
        </p:nvSpPr>
        <p:spPr bwMode="white">
          <a:xfrm>
            <a:off x="507591" y="409286"/>
            <a:ext cx="5270049" cy="5945780"/>
          </a:xfrm>
          <a:prstGeom prst="snip2DiagRect">
            <a:avLst>
              <a:gd name="adj1" fmla="val 0"/>
              <a:gd name="adj2" fmla="val 10697"/>
            </a:avLst>
          </a:prstGeom>
          <a:solidFill>
            <a:schemeClr val="accent3"/>
          </a:solidFill>
          <a:ln>
            <a:noFill/>
          </a:ln>
          <a:effectLst>
            <a:outerShdw blurRad="63500" sx="102000" sy="102000" algn="ctr" rotWithShape="0">
              <a:prstClr val="black">
                <a:alpha val="4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2" name="Title 1"/>
          <p:cNvSpPr>
            <a:spLocks noGrp="1"/>
          </p:cNvSpPr>
          <p:nvPr>
            <p:ph type="title" hasCustomPrompt="1"/>
          </p:nvPr>
        </p:nvSpPr>
        <p:spPr>
          <a:xfrm>
            <a:off x="6930776" y="477366"/>
            <a:ext cx="4644000" cy="1341602"/>
          </a:xfrm>
        </p:spPr>
        <p:txBody>
          <a:bodyPr anchor="ctr" anchorCtr="0">
            <a:normAutofit/>
          </a:bodyPr>
          <a:lstStyle>
            <a:lvl1pPr algn="ctr">
              <a:lnSpc>
                <a:spcPct val="84000"/>
              </a:lnSpc>
              <a:defRPr sz="4800" baseline="0">
                <a:solidFill>
                  <a:schemeClr val="tx2"/>
                </a:solidFill>
              </a:defRPr>
            </a:lvl1pPr>
          </a:lstStyle>
          <a:p>
            <a:r>
              <a:rPr lang="en-US" noProof="0"/>
              <a:t>Click To Edit Master Title Style</a:t>
            </a:r>
          </a:p>
        </p:txBody>
      </p:sp>
      <p:sp>
        <p:nvSpPr>
          <p:cNvPr id="4" name="Text Placeholder 3"/>
          <p:cNvSpPr>
            <a:spLocks noGrp="1"/>
          </p:cNvSpPr>
          <p:nvPr>
            <p:ph type="body" sz="half" idx="2"/>
          </p:nvPr>
        </p:nvSpPr>
        <p:spPr>
          <a:xfrm>
            <a:off x="6930775" y="1966451"/>
            <a:ext cx="4644001" cy="4388615"/>
          </a:xfrm>
        </p:spPr>
        <p:txBody>
          <a:bodyPr/>
          <a:lstStyle>
            <a:lvl1pPr marL="285750" indent="-285750">
              <a:lnSpc>
                <a:spcPct val="100000"/>
              </a:lnSpc>
              <a:spcBef>
                <a:spcPts val="0"/>
              </a:spcBef>
              <a:spcAft>
                <a:spcPts val="0"/>
              </a:spcAft>
              <a:buFont typeface="Arial" panose="020B0604020202020204" pitchFamily="34" charset="0"/>
              <a:buChar char="•"/>
              <a:defRPr sz="1800">
                <a:solidFill>
                  <a:schemeClr val="tx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a:t>Click to edit Master text styles</a:t>
            </a:r>
          </a:p>
        </p:txBody>
      </p:sp>
      <p:sp>
        <p:nvSpPr>
          <p:cNvPr id="5" name="Date Placeholder 4"/>
          <p:cNvSpPr>
            <a:spLocks noGrp="1"/>
          </p:cNvSpPr>
          <p:nvPr>
            <p:ph type="dt" sz="half" idx="10"/>
          </p:nvPr>
        </p:nvSpPr>
        <p:spPr>
          <a:xfrm>
            <a:off x="507591" y="6453386"/>
            <a:ext cx="1204572" cy="404614"/>
          </a:xfrm>
        </p:spPr>
        <p:txBody>
          <a:bodyPr/>
          <a:lstStyle>
            <a:lvl1pPr>
              <a:defRPr>
                <a:solidFill>
                  <a:schemeClr val="bg1"/>
                </a:solidFill>
              </a:defRPr>
            </a:lvl1pPr>
          </a:lstStyle>
          <a:p>
            <a:fld id="{3B77EF04-6424-4B70-94D1-FC932CBBDD9B}" type="datetimeFigureOut">
              <a:rPr lang="en-US" noProof="0" smtClean="0"/>
              <a:pPr/>
              <a:t>6/7/2026</a:t>
            </a:fld>
            <a:endParaRPr lang="en-US" noProof="0" dirty="0"/>
          </a:p>
        </p:txBody>
      </p:sp>
      <p:sp>
        <p:nvSpPr>
          <p:cNvPr id="6" name="Footer Placeholder 5"/>
          <p:cNvSpPr>
            <a:spLocks noGrp="1"/>
          </p:cNvSpPr>
          <p:nvPr>
            <p:ph type="ftr" sz="quarter" idx="11"/>
          </p:nvPr>
        </p:nvSpPr>
        <p:spPr>
          <a:xfrm>
            <a:off x="3403965" y="6453386"/>
            <a:ext cx="2373675" cy="404614"/>
          </a:xfrm>
        </p:spPr>
        <p:txBody>
          <a:bodyPr/>
          <a:lstStyle>
            <a:lvl1pPr>
              <a:defRPr>
                <a:solidFill>
                  <a:schemeClr val="bg1"/>
                </a:solidFill>
              </a:defRPr>
            </a:lvl1pPr>
          </a:lstStyle>
          <a:p>
            <a:r>
              <a:rPr lang="en-US" noProof="0" dirty="0"/>
              <a:t>Add a footer </a:t>
            </a:r>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B38049E5-7B53-4E85-8972-7D6C4BCE5BB9}" type="slidenum">
              <a:rPr lang="en-US" noProof="0" smtClean="0"/>
              <a:t>‹#›</a:t>
            </a:fld>
            <a:endParaRPr lang="en-US" noProof="0" dirty="0"/>
          </a:p>
        </p:txBody>
      </p:sp>
      <p:sp>
        <p:nvSpPr>
          <p:cNvPr id="9" name="Rectangle 8" title="Divider Bar"/>
          <p:cNvSpPr/>
          <p:nvPr/>
        </p:nvSpPr>
        <p:spPr>
          <a:xfrm>
            <a:off x="6234897" y="-376"/>
            <a:ext cx="144000" cy="687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L-Shape 11">
            <a:extLst>
              <a:ext uri="{FF2B5EF4-FFF2-40B4-BE49-F238E27FC236}">
                <a16:creationId xmlns:a16="http://schemas.microsoft.com/office/drawing/2014/main" id="{26A5AA85-E28D-4647-B000-742C83A8047D}"/>
              </a:ext>
            </a:extLst>
          </p:cNvPr>
          <p:cNvSpPr>
            <a:spLocks noChangeAspect="1"/>
          </p:cNvSpPr>
          <p:nvPr userDrawn="1"/>
        </p:nvSpPr>
        <p:spPr>
          <a:xfrm flipV="1">
            <a:off x="6845770" y="372071"/>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sp>
        <p:nvSpPr>
          <p:cNvPr id="13" name="L-Shape 12">
            <a:extLst>
              <a:ext uri="{FF2B5EF4-FFF2-40B4-BE49-F238E27FC236}">
                <a16:creationId xmlns:a16="http://schemas.microsoft.com/office/drawing/2014/main" id="{C3CD9875-0A2E-4F4D-ACB7-87DD98EED9D0}"/>
              </a:ext>
            </a:extLst>
          </p:cNvPr>
          <p:cNvSpPr>
            <a:spLocks noChangeAspect="1"/>
          </p:cNvSpPr>
          <p:nvPr userDrawn="1"/>
        </p:nvSpPr>
        <p:spPr>
          <a:xfrm flipH="1">
            <a:off x="11058438" y="5819525"/>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sp>
        <p:nvSpPr>
          <p:cNvPr id="19" name="Picture Placeholder 18">
            <a:extLst>
              <a:ext uri="{FF2B5EF4-FFF2-40B4-BE49-F238E27FC236}">
                <a16:creationId xmlns:a16="http://schemas.microsoft.com/office/drawing/2014/main" id="{D57F3340-8A42-40F0-BF5B-EEF6E3E88E6E}"/>
              </a:ext>
            </a:extLst>
          </p:cNvPr>
          <p:cNvSpPr>
            <a:spLocks noGrp="1"/>
          </p:cNvSpPr>
          <p:nvPr>
            <p:ph type="pic" idx="1"/>
          </p:nvPr>
        </p:nvSpPr>
        <p:spPr>
          <a:xfrm>
            <a:off x="806246" y="668595"/>
            <a:ext cx="4646651" cy="5383413"/>
          </a:xfrm>
          <a:custGeom>
            <a:avLst/>
            <a:gdLst>
              <a:gd name="connsiteX0" fmla="*/ 0 w 4646651"/>
              <a:gd name="connsiteY0" fmla="*/ 0 h 5383413"/>
              <a:gd name="connsiteX1" fmla="*/ 4168046 w 4646651"/>
              <a:gd name="connsiteY1" fmla="*/ 0 h 5383413"/>
              <a:gd name="connsiteX2" fmla="*/ 4646651 w 4646651"/>
              <a:gd name="connsiteY2" fmla="*/ 478605 h 5383413"/>
              <a:gd name="connsiteX3" fmla="*/ 4646651 w 4646651"/>
              <a:gd name="connsiteY3" fmla="*/ 5383413 h 5383413"/>
              <a:gd name="connsiteX4" fmla="*/ 478605 w 4646651"/>
              <a:gd name="connsiteY4" fmla="*/ 5383413 h 5383413"/>
              <a:gd name="connsiteX5" fmla="*/ 0 w 4646651"/>
              <a:gd name="connsiteY5" fmla="*/ 4904808 h 5383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46651" h="5383413">
                <a:moveTo>
                  <a:pt x="0" y="0"/>
                </a:moveTo>
                <a:lnTo>
                  <a:pt x="4168046" y="0"/>
                </a:lnTo>
                <a:lnTo>
                  <a:pt x="4646651" y="478605"/>
                </a:lnTo>
                <a:lnTo>
                  <a:pt x="4646651" y="5383413"/>
                </a:lnTo>
                <a:lnTo>
                  <a:pt x="478605" y="5383413"/>
                </a:lnTo>
                <a:lnTo>
                  <a:pt x="0" y="4904808"/>
                </a:lnTo>
                <a:close/>
              </a:path>
            </a:pathLst>
          </a:custGeom>
          <a:ln w="57150">
            <a:solidFill>
              <a:schemeClr val="bg1"/>
            </a:solidFill>
          </a:ln>
        </p:spPr>
        <p:txBody>
          <a:bodyPr wrap="square" anchor="ctr">
            <a:noAutofit/>
          </a:bodyP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20" name="L-Shape 19">
            <a:extLst>
              <a:ext uri="{FF2B5EF4-FFF2-40B4-BE49-F238E27FC236}">
                <a16:creationId xmlns:a16="http://schemas.microsoft.com/office/drawing/2014/main" id="{CC096F9F-3AD4-4FC8-823F-DBD962E2E1C6}"/>
              </a:ext>
            </a:extLst>
          </p:cNvPr>
          <p:cNvSpPr>
            <a:spLocks noChangeAspect="1"/>
          </p:cNvSpPr>
          <p:nvPr userDrawn="1"/>
        </p:nvSpPr>
        <p:spPr>
          <a:xfrm flipH="1" flipV="1">
            <a:off x="11021316" y="361496"/>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sp>
        <p:nvSpPr>
          <p:cNvPr id="21" name="L-Shape 20">
            <a:extLst>
              <a:ext uri="{FF2B5EF4-FFF2-40B4-BE49-F238E27FC236}">
                <a16:creationId xmlns:a16="http://schemas.microsoft.com/office/drawing/2014/main" id="{9CFFEAD0-9992-49A8-A068-3357E08CD7C0}"/>
              </a:ext>
            </a:extLst>
          </p:cNvPr>
          <p:cNvSpPr>
            <a:spLocks noChangeAspect="1"/>
          </p:cNvSpPr>
          <p:nvPr userDrawn="1"/>
        </p:nvSpPr>
        <p:spPr>
          <a:xfrm>
            <a:off x="6865431" y="5819524"/>
            <a:ext cx="625971" cy="614197"/>
          </a:xfrm>
          <a:prstGeom prst="corner">
            <a:avLst>
              <a:gd name="adj1" fmla="val 4470"/>
              <a:gd name="adj2" fmla="val 4823"/>
            </a:avLst>
          </a:prstGeom>
          <a:solidFill>
            <a:schemeClr val="tx2"/>
          </a:solidFill>
          <a:ln w="28575">
            <a:solidFill>
              <a:schemeClr val="tx2"/>
            </a:solidFill>
          </a:ln>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solidFill>
                <a:schemeClr val="tx2"/>
              </a:solidFill>
            </a:endParaRPr>
          </a:p>
        </p:txBody>
      </p:sp>
      <p:cxnSp>
        <p:nvCxnSpPr>
          <p:cNvPr id="23" name="Straight Connector 22">
            <a:extLst>
              <a:ext uri="{FF2B5EF4-FFF2-40B4-BE49-F238E27FC236}">
                <a16:creationId xmlns:a16="http://schemas.microsoft.com/office/drawing/2014/main" id="{D470145D-417E-4648-AB08-0A7974A629E0}"/>
              </a:ext>
            </a:extLst>
          </p:cNvPr>
          <p:cNvCxnSpPr/>
          <p:nvPr userDrawn="1"/>
        </p:nvCxnSpPr>
        <p:spPr>
          <a:xfrm>
            <a:off x="7118556" y="1789472"/>
            <a:ext cx="4284000" cy="0"/>
          </a:xfrm>
          <a:prstGeom prst="line">
            <a:avLst/>
          </a:prstGeom>
          <a:ln w="28575">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57896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bwMode="blackWhite">
      <p:bgPr>
        <a:gradFill flip="none" rotWithShape="1">
          <a:gsLst>
            <a:gs pos="0">
              <a:schemeClr val="bg2">
                <a:lumMod val="50000"/>
              </a:schemeClr>
            </a:gs>
            <a:gs pos="33000">
              <a:schemeClr val="bg2"/>
            </a:gs>
            <a:gs pos="66000">
              <a:schemeClr val="bg2">
                <a:lumMod val="75000"/>
              </a:schemeClr>
            </a:gs>
            <a:gs pos="97000">
              <a:schemeClr val="bg2">
                <a:lumMod val="50000"/>
              </a:schemeClr>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65025" y="1301360"/>
            <a:ext cx="9612971" cy="2852737"/>
          </a:xfrm>
        </p:spPr>
        <p:txBody>
          <a:bodyPr anchor="b">
            <a:normAutofit/>
          </a:bodyPr>
          <a:lstStyle>
            <a:lvl1pPr algn="r">
              <a:defRPr sz="7200" cap="none" baseline="0">
                <a:solidFill>
                  <a:schemeClr val="tx1"/>
                </a:solidFill>
              </a:defRPr>
            </a:lvl1pPr>
          </a:lstStyle>
          <a:p>
            <a:r>
              <a:rPr lang="en-US" noProof="0"/>
              <a:t>Click To Edit Master Title Style</a:t>
            </a:r>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noProof="0"/>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3B77EF04-6424-4B70-94D1-FC932CBBDD9B}" type="datetimeFigureOut">
              <a:rPr lang="en-US" noProof="0" smtClean="0"/>
              <a:t>6/7/2026</a:t>
            </a:fld>
            <a:endParaRPr lang="en-US" noProof="0" dirty="0"/>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r>
              <a:rPr lang="en-US" noProof="0" dirty="0"/>
              <a:t>Add a footer </a:t>
            </a:r>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B38049E5-7B53-4E85-8972-7D6C4BCE5BB9}" type="slidenum">
              <a:rPr lang="en-US" noProof="0" smtClean="0"/>
              <a:t>‹#›</a:t>
            </a:fld>
            <a:endParaRPr lang="en-US" noProof="0" dirty="0"/>
          </a:p>
        </p:txBody>
      </p:sp>
      <p:sp>
        <p:nvSpPr>
          <p:cNvPr id="9" name="L-Shape 8">
            <a:extLst>
              <a:ext uri="{FF2B5EF4-FFF2-40B4-BE49-F238E27FC236}">
                <a16:creationId xmlns:a16="http://schemas.microsoft.com/office/drawing/2014/main" id="{BF5B4C6D-2825-4690-8D32-39CBF5E0F7E6}"/>
              </a:ext>
            </a:extLst>
          </p:cNvPr>
          <p:cNvSpPr/>
          <p:nvPr userDrawn="1"/>
        </p:nvSpPr>
        <p:spPr>
          <a:xfrm rot="10800000" flipV="1">
            <a:off x="8532326" y="1820272"/>
            <a:ext cx="2772000" cy="4158497"/>
          </a:xfrm>
          <a:prstGeom prst="corner">
            <a:avLst>
              <a:gd name="adj1" fmla="val 7397"/>
              <a:gd name="adj2" fmla="val 7750"/>
            </a:avLst>
          </a:prstGeom>
          <a:solidFill>
            <a:schemeClr val="accent3"/>
          </a:solidFill>
          <a:ln>
            <a:solidFill>
              <a:schemeClr val="accent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
        <p:nvSpPr>
          <p:cNvPr id="8" name="L-Shape 7">
            <a:extLst>
              <a:ext uri="{FF2B5EF4-FFF2-40B4-BE49-F238E27FC236}">
                <a16:creationId xmlns:a16="http://schemas.microsoft.com/office/drawing/2014/main" id="{DFD43940-6D78-4E75-BDB6-8792768BB894}"/>
              </a:ext>
            </a:extLst>
          </p:cNvPr>
          <p:cNvSpPr/>
          <p:nvPr userDrawn="1"/>
        </p:nvSpPr>
        <p:spPr>
          <a:xfrm flipH="1">
            <a:off x="8286318" y="1685652"/>
            <a:ext cx="3152309" cy="4408489"/>
          </a:xfrm>
          <a:prstGeom prst="corner">
            <a:avLst>
              <a:gd name="adj1" fmla="val 5837"/>
              <a:gd name="adj2" fmla="val 6502"/>
            </a:avLst>
          </a:prstGeom>
          <a:solidFill>
            <a:srgbClr val="EFEDE3"/>
          </a:solidFill>
          <a:ln>
            <a:solidFill>
              <a:srgbClr val="EFEDE3"/>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noProof="0" dirty="0"/>
          </a:p>
        </p:txBody>
      </p:sp>
    </p:spTree>
    <p:extLst>
      <p:ext uri="{BB962C8B-B14F-4D97-AF65-F5344CB8AC3E}">
        <p14:creationId xmlns:p14="http://schemas.microsoft.com/office/powerpoint/2010/main" val="3159214435"/>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ormAutofit/>
          </a:bodyPr>
          <a:lstStyle>
            <a:lvl1pPr>
              <a:defRPr sz="4800">
                <a:solidFill>
                  <a:schemeClr val="tx2"/>
                </a:solidFill>
              </a:defRPr>
            </a:lvl1pPr>
          </a:lstStyle>
          <a:p>
            <a:r>
              <a:rPr lang="en-US" noProof="0"/>
              <a:t>Click To Edit Master Title Style</a:t>
            </a:r>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Date Placeholder 4"/>
          <p:cNvSpPr>
            <a:spLocks noGrp="1"/>
          </p:cNvSpPr>
          <p:nvPr>
            <p:ph type="dt" sz="half" idx="10"/>
          </p:nvPr>
        </p:nvSpPr>
        <p:spPr/>
        <p:txBody>
          <a:bodyPr/>
          <a:lstStyle/>
          <a:p>
            <a:fld id="{3B77EF04-6424-4B70-94D1-FC932CBBDD9B}" type="datetimeFigureOut">
              <a:rPr lang="en-US" noProof="0" smtClean="0"/>
              <a:t>6/7/2026</a:t>
            </a:fld>
            <a:endParaRPr lang="en-US" noProof="0" dirty="0"/>
          </a:p>
        </p:txBody>
      </p:sp>
      <p:sp>
        <p:nvSpPr>
          <p:cNvPr id="6" name="Footer Placeholder 5"/>
          <p:cNvSpPr>
            <a:spLocks noGrp="1"/>
          </p:cNvSpPr>
          <p:nvPr>
            <p:ph type="ftr" sz="quarter" idx="11"/>
          </p:nvPr>
        </p:nvSpPr>
        <p:spPr/>
        <p:txBody>
          <a:bodyPr/>
          <a:lstStyle/>
          <a:p>
            <a:r>
              <a:rPr lang="en-US" noProof="0" dirty="0"/>
              <a:t>Add a footer </a:t>
            </a:r>
          </a:p>
        </p:txBody>
      </p:sp>
      <p:sp>
        <p:nvSpPr>
          <p:cNvPr id="7" name="Slide Number Placeholder 6"/>
          <p:cNvSpPr>
            <a:spLocks noGrp="1"/>
          </p:cNvSpPr>
          <p:nvPr>
            <p:ph type="sldNum" sz="quarter" idx="12"/>
          </p:nvPr>
        </p:nvSpPr>
        <p:spPr/>
        <p:txBody>
          <a:bodyPr/>
          <a:lstStyle/>
          <a:p>
            <a:fld id="{B38049E5-7B53-4E85-8972-7D6C4BCE5BB9}" type="slidenum">
              <a:rPr lang="en-US" noProof="0" smtClean="0"/>
              <a:t>‹#›</a:t>
            </a:fld>
            <a:endParaRPr lang="en-US" noProof="0" dirty="0"/>
          </a:p>
        </p:txBody>
      </p:sp>
    </p:spTree>
    <p:extLst>
      <p:ext uri="{BB962C8B-B14F-4D97-AF65-F5344CB8AC3E}">
        <p14:creationId xmlns:p14="http://schemas.microsoft.com/office/powerpoint/2010/main" val="29688503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blackGray">
      <p:bgPr>
        <a:solidFill>
          <a:schemeClr val="bg2"/>
        </a:solidFill>
        <a:effectLst/>
      </p:bgPr>
    </p:bg>
    <p:spTree>
      <p:nvGrpSpPr>
        <p:cNvPr id="1" name=""/>
        <p:cNvGrpSpPr/>
        <p:nvPr/>
      </p:nvGrpSpPr>
      <p:grpSpPr>
        <a:xfrm>
          <a:off x="0" y="0"/>
          <a:ext cx="0" cy="0"/>
          <a:chOff x="0" y="0"/>
          <a:chExt cx="0" cy="0"/>
        </a:xfrm>
      </p:grpSpPr>
      <p:sp>
        <p:nvSpPr>
          <p:cNvPr id="8" name="Rectangle 7" title="Side bar">
            <a:extLst>
              <a:ext uri="{FF2B5EF4-FFF2-40B4-BE49-F238E27FC236}">
                <a16:creationId xmlns:a16="http://schemas.microsoft.com/office/drawing/2014/main" id="{FFA7AFEF-D97A-4A94-A884-7F95E91332B7}"/>
              </a:ext>
            </a:extLst>
          </p:cNvPr>
          <p:cNvSpPr/>
          <p:nvPr userDrawn="1"/>
        </p:nvSpPr>
        <p:spPr>
          <a:xfrm>
            <a:off x="622095" y="0"/>
            <a:ext cx="144000" cy="687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noProof="0"/>
              <a:t>Click to edit Master title style</a:t>
            </a:r>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3B77EF04-6424-4B70-94D1-FC932CBBDD9B}" type="datetimeFigureOut">
              <a:rPr lang="en-US" noProof="0" smtClean="0"/>
              <a:t>6/7/2026</a:t>
            </a:fld>
            <a:endParaRPr lang="en-US" noProof="0" dirty="0"/>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r>
              <a:rPr lang="en-US" noProof="0" dirty="0"/>
              <a:t>Add a footer </a:t>
            </a:r>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B38049E5-7B53-4E85-8972-7D6C4BCE5BB9}" type="slidenum">
              <a:rPr lang="en-US" noProof="0" smtClean="0"/>
              <a:t>‹#›</a:t>
            </a:fld>
            <a:endParaRPr lang="en-US" noProof="0" dirty="0"/>
          </a:p>
        </p:txBody>
      </p:sp>
      <p:sp>
        <p:nvSpPr>
          <p:cNvPr id="9" name="Rectangle 8" title="Side bar"/>
          <p:cNvSpPr/>
          <p:nvPr/>
        </p:nvSpPr>
        <p:spPr>
          <a:xfrm>
            <a:off x="478095" y="376"/>
            <a:ext cx="144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456303306"/>
      </p:ext>
    </p:extLst>
  </p:cSld>
  <p:clrMap bg1="lt1" tx1="dk1" bg2="lt2" tx2="dk2" accent1="accent1" accent2="accent2" accent3="accent3" accent4="accent4" accent5="accent5" accent6="accent6" hlink="hlink" folHlink="folHlink"/>
  <p:sldLayoutIdLst>
    <p:sldLayoutId id="2147483661" r:id="rId1"/>
    <p:sldLayoutId id="2147483670" r:id="rId2"/>
    <p:sldLayoutId id="2147483662" r:id="rId3"/>
    <p:sldLayoutId id="2147483668" r:id="rId4"/>
    <p:sldLayoutId id="2147483671" r:id="rId5"/>
    <p:sldLayoutId id="2147483669" r:id="rId6"/>
    <p:sldLayoutId id="2147483672" r:id="rId7"/>
    <p:sldLayoutId id="2147483663" r:id="rId8"/>
    <p:sldLayoutId id="2147483664" r:id="rId9"/>
    <p:sldLayoutId id="2147483665" r:id="rId10"/>
    <p:sldLayoutId id="2147483666" r:id="rId11"/>
    <p:sldLayoutId id="2147483673" r:id="rId12"/>
    <p:sldLayoutId id="2147483667" r:id="rId13"/>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42900" indent="-342900" algn="l" defTabSz="914400" rtl="0" eaLnBrk="1" latinLnBrk="0" hangingPunct="1">
        <a:lnSpc>
          <a:spcPct val="94000"/>
        </a:lnSpc>
        <a:spcBef>
          <a:spcPts val="1000"/>
        </a:spcBef>
        <a:spcAft>
          <a:spcPts val="200"/>
        </a:spcAft>
        <a:buFont typeface="Arial" panose="020B0604020202020204" pitchFamily="34" charset="0"/>
        <a:buChar char="•"/>
        <a:defRPr sz="2400" kern="1200" baseline="0">
          <a:solidFill>
            <a:schemeClr val="tx2"/>
          </a:solidFill>
          <a:latin typeface="+mn-lt"/>
          <a:ea typeface="+mn-ea"/>
          <a:cs typeface="+mn-cs"/>
        </a:defRPr>
      </a:lvl1pPr>
      <a:lvl2pPr marL="873252" indent="-342900" algn="l" defTabSz="914400" rtl="0" eaLnBrk="1" latinLnBrk="0" hangingPunct="1">
        <a:lnSpc>
          <a:spcPct val="94000"/>
        </a:lnSpc>
        <a:spcBef>
          <a:spcPts val="500"/>
        </a:spcBef>
        <a:spcAft>
          <a:spcPts val="200"/>
        </a:spcAft>
        <a:buFont typeface="Arial" panose="020B0604020202020204" pitchFamily="34" charset="0"/>
        <a:buChar char="•"/>
        <a:defRPr sz="2400" i="1" kern="1200" baseline="0">
          <a:solidFill>
            <a:schemeClr val="tx2"/>
          </a:solidFill>
          <a:latin typeface="+mn-lt"/>
          <a:ea typeface="+mn-ea"/>
          <a:cs typeface="+mn-cs"/>
        </a:defRPr>
      </a:lvl2pPr>
      <a:lvl3pPr marL="1330452" indent="-342900" algn="l" defTabSz="914400" rtl="0" eaLnBrk="1" latinLnBrk="0" hangingPunct="1">
        <a:lnSpc>
          <a:spcPct val="94000"/>
        </a:lnSpc>
        <a:spcBef>
          <a:spcPts val="500"/>
        </a:spcBef>
        <a:spcAft>
          <a:spcPts val="200"/>
        </a:spcAft>
        <a:buFont typeface="Arial" panose="020B0604020202020204" pitchFamily="34" charset="0"/>
        <a:buChar char="•"/>
        <a:defRPr sz="2000" kern="1200" baseline="0">
          <a:solidFill>
            <a:schemeClr val="tx2"/>
          </a:solidFill>
          <a:latin typeface="+mn-lt"/>
          <a:ea typeface="+mn-ea"/>
          <a:cs typeface="+mn-cs"/>
        </a:defRPr>
      </a:lvl3pPr>
      <a:lvl4pPr marL="1787652" indent="-342900" algn="l" defTabSz="914400" rtl="0" eaLnBrk="1" latinLnBrk="0" hangingPunct="1">
        <a:lnSpc>
          <a:spcPct val="94000"/>
        </a:lnSpc>
        <a:spcBef>
          <a:spcPts val="500"/>
        </a:spcBef>
        <a:spcAft>
          <a:spcPts val="200"/>
        </a:spcAft>
        <a:buFont typeface="Arial" panose="020B0604020202020204" pitchFamily="34" charset="0"/>
        <a:buChar char="•"/>
        <a:defRPr sz="2000" i="1" kern="1200" baseline="0">
          <a:solidFill>
            <a:schemeClr val="tx2"/>
          </a:solidFill>
          <a:latin typeface="+mn-lt"/>
          <a:ea typeface="+mn-ea"/>
          <a:cs typeface="+mn-cs"/>
        </a:defRPr>
      </a:lvl4pPr>
      <a:lvl5pPr marL="2187702" indent="-285750" algn="l" defTabSz="914400" rtl="0" eaLnBrk="1" latinLnBrk="0" hangingPunct="1">
        <a:lnSpc>
          <a:spcPct val="94000"/>
        </a:lnSpc>
        <a:spcBef>
          <a:spcPts val="500"/>
        </a:spcBef>
        <a:spcAft>
          <a:spcPts val="200"/>
        </a:spcAft>
        <a:buFont typeface="Arial" panose="020B0604020202020204" pitchFamily="34" charset="0"/>
        <a:buChar char="•"/>
        <a:defRPr sz="18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hyperlink" Target="mailto:snezana.radukic@eknfak.ni.ac.rs"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mailto:snezana.radukic@eknfak.ni.ac.rs" TargetMode="Externa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1889FE-7B85-40C7-8441-909223A9B382}"/>
              </a:ext>
            </a:extLst>
          </p:cNvPr>
          <p:cNvSpPr>
            <a:spLocks noGrp="1"/>
          </p:cNvSpPr>
          <p:nvPr>
            <p:ph type="ctrTitle"/>
          </p:nvPr>
        </p:nvSpPr>
        <p:spPr/>
        <p:txBody>
          <a:bodyPr/>
          <a:lstStyle/>
          <a:p>
            <a:r>
              <a:rPr lang="en-US" sz="4400" dirty="0"/>
              <a:t>LABOR MARKET CHALLENGES </a:t>
            </a:r>
            <a:r>
              <a:rPr lang="sr-Latn-RS" sz="4400" dirty="0"/>
              <a:t>I</a:t>
            </a:r>
            <a:r>
              <a:rPr lang="en-US" sz="4400" dirty="0"/>
              <a:t>N BUSINESS TRANSFORMATION </a:t>
            </a:r>
            <a:r>
              <a:rPr lang="sr-Latn-RS" sz="4400" dirty="0"/>
              <a:t>B</a:t>
            </a:r>
            <a:r>
              <a:rPr lang="en-US" sz="4400" dirty="0"/>
              <a:t>Y AI: </a:t>
            </a:r>
            <a:br>
              <a:rPr lang="sr-Latn-RS" sz="4400" dirty="0"/>
            </a:br>
            <a:r>
              <a:rPr lang="en-US" sz="4400" dirty="0"/>
              <a:t>Empirical Experience </a:t>
            </a:r>
            <a:r>
              <a:rPr lang="sr-Latn-RS" sz="4400" dirty="0"/>
              <a:t>o</a:t>
            </a:r>
            <a:r>
              <a:rPr lang="en-US" sz="4400" dirty="0"/>
              <a:t>f Selected European Countries</a:t>
            </a:r>
          </a:p>
        </p:txBody>
      </p:sp>
      <p:sp>
        <p:nvSpPr>
          <p:cNvPr id="3" name="Subtitle 2">
            <a:extLst>
              <a:ext uri="{FF2B5EF4-FFF2-40B4-BE49-F238E27FC236}">
                <a16:creationId xmlns:a16="http://schemas.microsoft.com/office/drawing/2014/main" id="{B87DC842-2DF4-46F3-AEC5-E38386DA6887}"/>
              </a:ext>
            </a:extLst>
          </p:cNvPr>
          <p:cNvSpPr>
            <a:spLocks noGrp="1"/>
          </p:cNvSpPr>
          <p:nvPr>
            <p:ph type="subTitle" idx="1"/>
          </p:nvPr>
        </p:nvSpPr>
        <p:spPr/>
        <p:txBody>
          <a:bodyPr>
            <a:normAutofit fontScale="92500" lnSpcReduction="10000"/>
          </a:bodyPr>
          <a:lstStyle/>
          <a:p>
            <a:endParaRPr lang="sr-Latn-RS" b="1" dirty="0"/>
          </a:p>
          <a:p>
            <a:r>
              <a:rPr lang="en-US" b="1" dirty="0"/>
              <a:t>Sne</a:t>
            </a:r>
            <a:r>
              <a:rPr lang="sr-Latn-RS" b="1" dirty="0"/>
              <a:t>z</a:t>
            </a:r>
            <a:r>
              <a:rPr lang="en-US" b="1" dirty="0"/>
              <a:t>ana </a:t>
            </a:r>
            <a:r>
              <a:rPr lang="en-US" b="1" dirty="0" err="1"/>
              <a:t>Raduki</a:t>
            </a:r>
            <a:r>
              <a:rPr lang="sr-Latn-RS" b="1" dirty="0"/>
              <a:t>c</a:t>
            </a:r>
            <a:r>
              <a:rPr lang="en-US" b="1" dirty="0"/>
              <a:t>, </a:t>
            </a:r>
            <a:r>
              <a:rPr lang="en-US" dirty="0"/>
              <a:t>Faculty of Economics University of Nis, </a:t>
            </a:r>
            <a:r>
              <a:rPr lang="en-US" dirty="0" err="1"/>
              <a:t>Serbi</a:t>
            </a:r>
            <a:r>
              <a:rPr lang="sr-Latn-RS" dirty="0"/>
              <a:t>a</a:t>
            </a:r>
          </a:p>
          <a:p>
            <a:r>
              <a:rPr lang="en-US" dirty="0">
                <a:hlinkClick r:id="rId2">
                  <a:extLst>
                    <a:ext uri="{A12FA001-AC4F-418D-AE19-62706E023703}">
                      <ahyp:hlinkClr xmlns:ahyp="http://schemas.microsoft.com/office/drawing/2018/hyperlinkcolor" val="tx"/>
                    </a:ext>
                  </a:extLst>
                </a:hlinkClick>
              </a:rPr>
              <a:t>snezana.radukic@eknfak.ni.ac.rs</a:t>
            </a:r>
            <a:endParaRPr lang="en-US" dirty="0"/>
          </a:p>
          <a:p>
            <a:endParaRPr lang="en-US" dirty="0"/>
          </a:p>
        </p:txBody>
      </p:sp>
      <p:sp>
        <p:nvSpPr>
          <p:cNvPr id="5" name="TextBox 4">
            <a:extLst>
              <a:ext uri="{FF2B5EF4-FFF2-40B4-BE49-F238E27FC236}">
                <a16:creationId xmlns:a16="http://schemas.microsoft.com/office/drawing/2014/main" id="{3D52D547-75E7-BDBE-F100-A48DE4CA75BB}"/>
              </a:ext>
            </a:extLst>
          </p:cNvPr>
          <p:cNvSpPr txBox="1"/>
          <p:nvPr/>
        </p:nvSpPr>
        <p:spPr>
          <a:xfrm>
            <a:off x="4090219" y="598225"/>
            <a:ext cx="7374194" cy="369332"/>
          </a:xfrm>
          <a:prstGeom prst="rect">
            <a:avLst/>
          </a:prstGeom>
          <a:noFill/>
        </p:spPr>
        <p:txBody>
          <a:bodyPr wrap="square">
            <a:spAutoFit/>
          </a:bodyPr>
          <a:lstStyle/>
          <a:p>
            <a:r>
              <a:rPr lang="en-US" b="1" dirty="0">
                <a:solidFill>
                  <a:srgbClr val="92D050"/>
                </a:solidFill>
              </a:rPr>
              <a:t>XIV Traditional Scientific Conference NEW ECONOMY 2026</a:t>
            </a:r>
            <a:r>
              <a:rPr lang="en-US" sz="1800" dirty="0">
                <a:solidFill>
                  <a:srgbClr val="92D050"/>
                </a:solidFill>
                <a:effectLst/>
                <a:latin typeface="Times New Roman" panose="02020603050405020304" pitchFamily="18" charset="0"/>
                <a:ea typeface="Aptos" panose="020B0004020202020204" pitchFamily="34" charset="0"/>
              </a:rPr>
              <a:t> </a:t>
            </a:r>
            <a:endParaRPr lang="en-US" dirty="0">
              <a:solidFill>
                <a:srgbClr val="92D050"/>
              </a:solidFill>
            </a:endParaRPr>
          </a:p>
        </p:txBody>
      </p:sp>
    </p:spTree>
    <p:extLst>
      <p:ext uri="{BB962C8B-B14F-4D97-AF65-F5344CB8AC3E}">
        <p14:creationId xmlns:p14="http://schemas.microsoft.com/office/powerpoint/2010/main" val="24616782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DDFDD-5051-8E20-1581-BD5E1D6BCD83}"/>
              </a:ext>
            </a:extLst>
          </p:cNvPr>
          <p:cNvSpPr>
            <a:spLocks noGrp="1"/>
          </p:cNvSpPr>
          <p:nvPr>
            <p:ph type="ctrTitle"/>
          </p:nvPr>
        </p:nvSpPr>
        <p:spPr/>
        <p:txBody>
          <a:bodyPr/>
          <a:lstStyle/>
          <a:p>
            <a:r>
              <a:rPr lang="en-US" b="1" dirty="0"/>
              <a:t>Research results and discussion</a:t>
            </a:r>
            <a:endParaRPr lang="en-US" dirty="0"/>
          </a:p>
        </p:txBody>
      </p:sp>
    </p:spTree>
    <p:extLst>
      <p:ext uri="{BB962C8B-B14F-4D97-AF65-F5344CB8AC3E}">
        <p14:creationId xmlns:p14="http://schemas.microsoft.com/office/powerpoint/2010/main" val="3355846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FD05F1D-168E-78A9-41AC-F445DBD318F8}"/>
              </a:ext>
            </a:extLst>
          </p:cNvPr>
          <p:cNvGraphicFramePr>
            <a:graphicFrameLocks noGrp="1"/>
          </p:cNvGraphicFramePr>
          <p:nvPr>
            <p:extLst>
              <p:ext uri="{D42A27DB-BD31-4B8C-83A1-F6EECF244321}">
                <p14:modId xmlns:p14="http://schemas.microsoft.com/office/powerpoint/2010/main" val="1971478052"/>
              </p:ext>
            </p:extLst>
          </p:nvPr>
        </p:nvGraphicFramePr>
        <p:xfrm>
          <a:off x="5154461" y="402180"/>
          <a:ext cx="6663913" cy="6053640"/>
        </p:xfrm>
        <a:graphic>
          <a:graphicData uri="http://schemas.openxmlformats.org/drawingml/2006/table">
            <a:tbl>
              <a:tblPr firstRow="1" firstCol="1" bandRow="1">
                <a:tableStyleId>{306799F8-075E-4A3A-A7F6-7FBC6576F1A4}</a:tableStyleId>
              </a:tblPr>
              <a:tblGrid>
                <a:gridCol w="4620381">
                  <a:extLst>
                    <a:ext uri="{9D8B030D-6E8A-4147-A177-3AD203B41FA5}">
                      <a16:colId xmlns:a16="http://schemas.microsoft.com/office/drawing/2014/main" val="82767791"/>
                    </a:ext>
                  </a:extLst>
                </a:gridCol>
                <a:gridCol w="1120180">
                  <a:extLst>
                    <a:ext uri="{9D8B030D-6E8A-4147-A177-3AD203B41FA5}">
                      <a16:colId xmlns:a16="http://schemas.microsoft.com/office/drawing/2014/main" val="4004596762"/>
                    </a:ext>
                  </a:extLst>
                </a:gridCol>
                <a:gridCol w="923352">
                  <a:extLst>
                    <a:ext uri="{9D8B030D-6E8A-4147-A177-3AD203B41FA5}">
                      <a16:colId xmlns:a16="http://schemas.microsoft.com/office/drawing/2014/main" val="3893223874"/>
                    </a:ext>
                  </a:extLst>
                </a:gridCol>
              </a:tblGrid>
              <a:tr h="220022">
                <a:tc>
                  <a:txBody>
                    <a:bodyPr/>
                    <a:lstStyle/>
                    <a:p>
                      <a:pPr marL="0" marR="0">
                        <a:lnSpc>
                          <a:spcPct val="115000"/>
                        </a:lnSpc>
                        <a:spcAft>
                          <a:spcPts val="800"/>
                        </a:spcAft>
                        <a:buNone/>
                      </a:pPr>
                      <a:r>
                        <a:rPr lang="en-US" sz="1200" kern="100">
                          <a:effectLst/>
                        </a:rPr>
                        <a:t>Trend outlook</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Europe</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Global</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270213573"/>
                  </a:ext>
                </a:extLst>
              </a:tr>
              <a:tr h="195586">
                <a:tc>
                  <a:txBody>
                    <a:bodyPr/>
                    <a:lstStyle/>
                    <a:p>
                      <a:pPr marL="0" marR="0">
                        <a:lnSpc>
                          <a:spcPct val="115000"/>
                        </a:lnSpc>
                        <a:spcAft>
                          <a:spcPts val="800"/>
                        </a:spcAft>
                        <a:buNone/>
                      </a:pPr>
                      <a:r>
                        <a:rPr lang="en-US" sz="1200" kern="100" dirty="0" err="1">
                          <a:effectLst/>
                        </a:rPr>
                        <a:t>Labour</a:t>
                      </a:r>
                      <a:r>
                        <a:rPr lang="en-US" sz="1200" kern="100" dirty="0">
                          <a:effectLst/>
                        </a:rPr>
                        <a:t>-market churn (Five-year structural </a:t>
                      </a:r>
                      <a:r>
                        <a:rPr lang="en-US" sz="1200" kern="100" dirty="0" err="1">
                          <a:effectLst/>
                        </a:rPr>
                        <a:t>labour</a:t>
                      </a:r>
                      <a:r>
                        <a:rPr lang="en-US" sz="1200" kern="100" dirty="0">
                          <a:effectLst/>
                        </a:rPr>
                        <a:t>-market churn)</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21%</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22%</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2315939218"/>
                  </a:ext>
                </a:extLst>
              </a:tr>
              <a:tr h="195586">
                <a:tc>
                  <a:txBody>
                    <a:bodyPr/>
                    <a:lstStyle/>
                    <a:p>
                      <a:pPr marL="0" marR="0">
                        <a:lnSpc>
                          <a:spcPct val="115000"/>
                        </a:lnSpc>
                        <a:spcAft>
                          <a:spcPts val="800"/>
                        </a:spcAft>
                        <a:buNone/>
                      </a:pPr>
                      <a:r>
                        <a:rPr lang="en-US" sz="1200" kern="100" dirty="0">
                          <a:effectLst/>
                        </a:rPr>
                        <a:t>Skill disruption (Shares of core skills which will change)</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36%</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39%</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858121517"/>
                  </a:ext>
                </a:extLst>
              </a:tr>
              <a:tr h="403108">
                <a:tc>
                  <a:txBody>
                    <a:bodyPr/>
                    <a:lstStyle/>
                    <a:p>
                      <a:pPr marL="0" marR="0">
                        <a:lnSpc>
                          <a:spcPct val="115000"/>
                        </a:lnSpc>
                        <a:spcAft>
                          <a:spcPts val="800"/>
                        </a:spcAft>
                        <a:buNone/>
                      </a:pPr>
                      <a:r>
                        <a:rPr lang="en-US" sz="1200" kern="100" dirty="0">
                          <a:effectLst/>
                        </a:rPr>
                        <a:t>Organizations with DEI priorities (Share of organizations with Diversity, Equity, and Inclusion priorities)</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84%</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83%</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141275733"/>
                  </a:ext>
                </a:extLst>
              </a:tr>
              <a:tr h="195586">
                <a:tc>
                  <a:txBody>
                    <a:bodyPr/>
                    <a:lstStyle/>
                    <a:p>
                      <a:pPr marL="0" marR="0">
                        <a:lnSpc>
                          <a:spcPct val="115000"/>
                        </a:lnSpc>
                        <a:spcAft>
                          <a:spcPts val="800"/>
                        </a:spcAft>
                        <a:buNone/>
                      </a:pPr>
                      <a:r>
                        <a:rPr lang="en-US" sz="1200" kern="100">
                          <a:effectLst/>
                        </a:rPr>
                        <a:t>AI exposure (Share of organizations running AI programmes)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90%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88%</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3387766729"/>
                  </a:ext>
                </a:extLst>
              </a:tr>
              <a:tr h="610629">
                <a:tc gridSpan="3">
                  <a:txBody>
                    <a:bodyPr/>
                    <a:lstStyle/>
                    <a:p>
                      <a:pPr marL="0" marR="0" algn="ctr">
                        <a:lnSpc>
                          <a:spcPct val="115000"/>
                        </a:lnSpc>
                        <a:spcAft>
                          <a:spcPts val="800"/>
                        </a:spcAft>
                        <a:buNone/>
                      </a:pPr>
                      <a:r>
                        <a:rPr lang="en-US" sz="1200" kern="100" dirty="0">
                          <a:effectLst/>
                        </a:rPr>
                        <a:t>Macrotrends driving business transformation</a:t>
                      </a:r>
                      <a:br>
                        <a:rPr lang="en-US" sz="1200" kern="100" dirty="0">
                          <a:effectLst/>
                        </a:rPr>
                      </a:br>
                      <a:r>
                        <a:rPr lang="en-US" sz="1200" kern="100" dirty="0">
                          <a:effectLst/>
                        </a:rPr>
                        <a:t>(Share of organizations surveyed that identified this trend as likely to drive transformation in their organization)</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39568966"/>
                  </a:ext>
                </a:extLst>
              </a:tr>
              <a:tr h="195586">
                <a:tc>
                  <a:txBody>
                    <a:bodyPr/>
                    <a:lstStyle/>
                    <a:p>
                      <a:pPr marL="0" marR="0">
                        <a:lnSpc>
                          <a:spcPct val="115000"/>
                        </a:lnSpc>
                        <a:spcAft>
                          <a:spcPts val="800"/>
                        </a:spcAft>
                        <a:buNone/>
                      </a:pPr>
                      <a:r>
                        <a:rPr lang="en-US" sz="1200" kern="100">
                          <a:effectLst/>
                        </a:rPr>
                        <a:t>Broadening digital access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57%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60%</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4239526851"/>
                  </a:ext>
                </a:extLst>
              </a:tr>
              <a:tr h="195586">
                <a:tc>
                  <a:txBody>
                    <a:bodyPr/>
                    <a:lstStyle/>
                    <a:p>
                      <a:pPr marL="0" marR="0">
                        <a:lnSpc>
                          <a:spcPct val="115000"/>
                        </a:lnSpc>
                        <a:spcAft>
                          <a:spcPts val="800"/>
                        </a:spcAft>
                        <a:buNone/>
                      </a:pPr>
                      <a:r>
                        <a:rPr lang="en-US" sz="1200" kern="100">
                          <a:effectLst/>
                        </a:rPr>
                        <a:t>Rising cost of living, higher prices or inflation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51%</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50%</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2435517932"/>
                  </a:ext>
                </a:extLst>
              </a:tr>
              <a:tr h="195586">
                <a:tc>
                  <a:txBody>
                    <a:bodyPr/>
                    <a:lstStyle/>
                    <a:p>
                      <a:pPr marL="0" marR="0">
                        <a:lnSpc>
                          <a:spcPct val="115000"/>
                        </a:lnSpc>
                        <a:spcAft>
                          <a:spcPts val="800"/>
                        </a:spcAft>
                        <a:buNone/>
                      </a:pPr>
                      <a:r>
                        <a:rPr lang="en-US" sz="1200" kern="100">
                          <a:effectLst/>
                        </a:rPr>
                        <a:t>Ageing and declining working-age populations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49%</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40%</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1096070447"/>
                  </a:ext>
                </a:extLst>
              </a:tr>
              <a:tr h="195586">
                <a:tc>
                  <a:txBody>
                    <a:bodyPr/>
                    <a:lstStyle/>
                    <a:p>
                      <a:pPr marL="0" marR="0">
                        <a:lnSpc>
                          <a:spcPct val="115000"/>
                        </a:lnSpc>
                        <a:spcAft>
                          <a:spcPts val="800"/>
                        </a:spcAft>
                        <a:buNone/>
                      </a:pPr>
                      <a:r>
                        <a:rPr lang="en-US" sz="1200" kern="100">
                          <a:effectLst/>
                        </a:rPr>
                        <a:t>Increased focus on labour and social issues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47%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46%</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847276143"/>
                  </a:ext>
                </a:extLst>
              </a:tr>
              <a:tr h="195586">
                <a:tc>
                  <a:txBody>
                    <a:bodyPr/>
                    <a:lstStyle/>
                    <a:p>
                      <a:pPr marL="0" marR="0">
                        <a:lnSpc>
                          <a:spcPct val="115000"/>
                        </a:lnSpc>
                        <a:spcAft>
                          <a:spcPts val="800"/>
                        </a:spcAft>
                        <a:buNone/>
                      </a:pPr>
                      <a:r>
                        <a:rPr lang="en-US" sz="1200" kern="100">
                          <a:effectLst/>
                        </a:rPr>
                        <a:t>Slower economic growth</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37%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42%</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3153093248"/>
                  </a:ext>
                </a:extLst>
              </a:tr>
              <a:tr h="195586">
                <a:tc>
                  <a:txBody>
                    <a:bodyPr/>
                    <a:lstStyle/>
                    <a:p>
                      <a:pPr marL="0" marR="0">
                        <a:lnSpc>
                          <a:spcPct val="115000"/>
                        </a:lnSpc>
                        <a:spcAft>
                          <a:spcPts val="800"/>
                        </a:spcAft>
                        <a:buNone/>
                      </a:pPr>
                      <a:r>
                        <a:rPr lang="en-US" sz="1200" kern="100">
                          <a:effectLst/>
                        </a:rPr>
                        <a:t>Growing working-age populations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27%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24%</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1376710138"/>
                  </a:ext>
                </a:extLst>
              </a:tr>
              <a:tr h="195586">
                <a:tc>
                  <a:txBody>
                    <a:bodyPr/>
                    <a:lstStyle/>
                    <a:p>
                      <a:pPr marL="0" marR="0">
                        <a:lnSpc>
                          <a:spcPct val="115000"/>
                        </a:lnSpc>
                        <a:spcAft>
                          <a:spcPts val="800"/>
                        </a:spcAft>
                        <a:buNone/>
                      </a:pPr>
                      <a:r>
                        <a:rPr lang="en-US" sz="1200" kern="100">
                          <a:effectLst/>
                        </a:rPr>
                        <a:t>Stricter anti-trust and competition regulations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19%</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17%</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91794915"/>
                  </a:ext>
                </a:extLst>
              </a:tr>
              <a:tr h="195586">
                <a:tc>
                  <a:txBody>
                    <a:bodyPr/>
                    <a:lstStyle/>
                    <a:p>
                      <a:pPr marL="0" marR="0">
                        <a:lnSpc>
                          <a:spcPct val="115000"/>
                        </a:lnSpc>
                        <a:spcAft>
                          <a:spcPts val="800"/>
                        </a:spcAft>
                        <a:buNone/>
                      </a:pPr>
                      <a:r>
                        <a:rPr lang="en-US" sz="1200" kern="100">
                          <a:effectLst/>
                        </a:rPr>
                        <a:t>Increased government subsidies and industrial policy</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16%</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21%</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3271911482"/>
                  </a:ext>
                </a:extLst>
              </a:tr>
              <a:tr h="610629">
                <a:tc gridSpan="3">
                  <a:txBody>
                    <a:bodyPr/>
                    <a:lstStyle/>
                    <a:p>
                      <a:pPr marL="0" marR="0" algn="ctr">
                        <a:lnSpc>
                          <a:spcPct val="115000"/>
                        </a:lnSpc>
                        <a:spcAft>
                          <a:spcPts val="800"/>
                        </a:spcAft>
                        <a:buNone/>
                      </a:pPr>
                      <a:r>
                        <a:rPr lang="en-US" sz="1200" kern="100" dirty="0">
                          <a:effectLst/>
                        </a:rPr>
                        <a:t>Technology trends driving business transformation</a:t>
                      </a:r>
                      <a:br>
                        <a:rPr lang="en-US" sz="1200" kern="100" dirty="0">
                          <a:effectLst/>
                        </a:rPr>
                      </a:br>
                      <a:r>
                        <a:rPr lang="en-US" sz="1200" kern="100" dirty="0">
                          <a:effectLst/>
                        </a:rPr>
                        <a:t>(Share of organizations surveyed that identified the technology as likely to drive transformation in their organization)</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59634954"/>
                  </a:ext>
                </a:extLst>
              </a:tr>
              <a:tr h="403108">
                <a:tc>
                  <a:txBody>
                    <a:bodyPr/>
                    <a:lstStyle/>
                    <a:p>
                      <a:pPr marL="0" marR="0">
                        <a:lnSpc>
                          <a:spcPct val="115000"/>
                        </a:lnSpc>
                        <a:spcAft>
                          <a:spcPts val="800"/>
                        </a:spcAft>
                        <a:buNone/>
                      </a:pPr>
                      <a:r>
                        <a:rPr lang="en-US" sz="1200" kern="100" dirty="0">
                          <a:effectLst/>
                        </a:rPr>
                        <a:t>AI and information processing technologies (b</a:t>
                      </a:r>
                      <a:r>
                        <a:rPr lang="sr-Latn-RS" sz="1200" kern="100" dirty="0">
                          <a:effectLst/>
                        </a:rPr>
                        <a:t>i</a:t>
                      </a:r>
                      <a:r>
                        <a:rPr lang="en-US" sz="1200" kern="100" dirty="0">
                          <a:effectLst/>
                        </a:rPr>
                        <a:t>g data, Virtual Reality…)</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87%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86%</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3830998069"/>
                  </a:ext>
                </a:extLst>
              </a:tr>
              <a:tr h="195586">
                <a:tc>
                  <a:txBody>
                    <a:bodyPr/>
                    <a:lstStyle/>
                    <a:p>
                      <a:pPr marL="0" marR="0">
                        <a:lnSpc>
                          <a:spcPct val="115000"/>
                        </a:lnSpc>
                        <a:spcAft>
                          <a:spcPts val="800"/>
                        </a:spcAft>
                        <a:buNone/>
                      </a:pPr>
                      <a:r>
                        <a:rPr lang="en-US" sz="1200" kern="100">
                          <a:effectLst/>
                        </a:rPr>
                        <a:t>Robots and autonomous systems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62%</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58%</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1128991325"/>
                  </a:ext>
                </a:extLst>
              </a:tr>
              <a:tr h="195586">
                <a:tc>
                  <a:txBody>
                    <a:bodyPr/>
                    <a:lstStyle/>
                    <a:p>
                      <a:pPr marL="0" marR="0">
                        <a:lnSpc>
                          <a:spcPct val="115000"/>
                        </a:lnSpc>
                        <a:spcAft>
                          <a:spcPts val="800"/>
                        </a:spcAft>
                        <a:buNone/>
                      </a:pPr>
                      <a:r>
                        <a:rPr lang="en-US" sz="1200" kern="100">
                          <a:effectLst/>
                        </a:rPr>
                        <a:t>New materials and composites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30%</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30%</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260439063"/>
                  </a:ext>
                </a:extLst>
              </a:tr>
              <a:tr h="195586">
                <a:tc>
                  <a:txBody>
                    <a:bodyPr/>
                    <a:lstStyle/>
                    <a:p>
                      <a:pPr marL="0" marR="0">
                        <a:lnSpc>
                          <a:spcPct val="115000"/>
                        </a:lnSpc>
                        <a:spcAft>
                          <a:spcPts val="800"/>
                        </a:spcAft>
                        <a:buNone/>
                      </a:pPr>
                      <a:r>
                        <a:rPr lang="en-US" sz="1200" kern="100">
                          <a:effectLst/>
                        </a:rPr>
                        <a:t>Semiconductors and computing technologies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17%</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20%</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975560307"/>
                  </a:ext>
                </a:extLst>
              </a:tr>
              <a:tr h="195586">
                <a:tc>
                  <a:txBody>
                    <a:bodyPr/>
                    <a:lstStyle/>
                    <a:p>
                      <a:pPr marL="0" marR="0">
                        <a:lnSpc>
                          <a:spcPct val="115000"/>
                        </a:lnSpc>
                        <a:spcAft>
                          <a:spcPts val="800"/>
                        </a:spcAft>
                        <a:buNone/>
                      </a:pPr>
                      <a:r>
                        <a:rPr lang="en-US" sz="1200" kern="100">
                          <a:effectLst/>
                        </a:rPr>
                        <a:t>Sensing, laser and optical technologies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15%</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18%</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4182259993"/>
                  </a:ext>
                </a:extLst>
              </a:tr>
              <a:tr h="195586">
                <a:tc>
                  <a:txBody>
                    <a:bodyPr/>
                    <a:lstStyle/>
                    <a:p>
                      <a:pPr marL="0" marR="0">
                        <a:lnSpc>
                          <a:spcPct val="115000"/>
                        </a:lnSpc>
                        <a:spcAft>
                          <a:spcPts val="800"/>
                        </a:spcAft>
                        <a:buNone/>
                      </a:pPr>
                      <a:r>
                        <a:rPr lang="en-US" sz="1200" kern="100">
                          <a:effectLst/>
                        </a:rPr>
                        <a:t>Quantum and encryption</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9%</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12%</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3041335573"/>
                  </a:ext>
                </a:extLst>
              </a:tr>
              <a:tr h="195586">
                <a:tc>
                  <a:txBody>
                    <a:bodyPr/>
                    <a:lstStyle/>
                    <a:p>
                      <a:pPr marL="0" marR="0">
                        <a:lnSpc>
                          <a:spcPct val="115000"/>
                        </a:lnSpc>
                        <a:spcAft>
                          <a:spcPts val="800"/>
                        </a:spcAft>
                        <a:buNone/>
                      </a:pPr>
                      <a:r>
                        <a:rPr lang="en-US" sz="1200" kern="100">
                          <a:effectLst/>
                        </a:rPr>
                        <a:t>Biotechnology and gene technologies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9%</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11%</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939904254"/>
                  </a:ext>
                </a:extLst>
              </a:tr>
              <a:tr h="195586">
                <a:tc>
                  <a:txBody>
                    <a:bodyPr/>
                    <a:lstStyle/>
                    <a:p>
                      <a:pPr marL="0" marR="0">
                        <a:lnSpc>
                          <a:spcPct val="115000"/>
                        </a:lnSpc>
                        <a:spcAft>
                          <a:spcPts val="800"/>
                        </a:spcAft>
                        <a:buNone/>
                      </a:pPr>
                      <a:r>
                        <a:rPr lang="en-US" sz="1200" kern="100">
                          <a:effectLst/>
                        </a:rPr>
                        <a:t>Satellites and space technologies</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a:effectLst/>
                        </a:rPr>
                        <a:t>5%</a:t>
                      </a:r>
                      <a:endParaRPr lang="en-US" sz="1200" kern="10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tc>
                  <a:txBody>
                    <a:bodyPr/>
                    <a:lstStyle/>
                    <a:p>
                      <a:pPr marL="0" marR="0" algn="ctr">
                        <a:lnSpc>
                          <a:spcPct val="115000"/>
                        </a:lnSpc>
                        <a:spcAft>
                          <a:spcPts val="800"/>
                        </a:spcAft>
                        <a:buNone/>
                      </a:pPr>
                      <a:r>
                        <a:rPr lang="en-US" sz="1200" kern="100" dirty="0">
                          <a:effectLst/>
                        </a:rPr>
                        <a:t>9%</a:t>
                      </a:r>
                      <a:endParaRPr lang="en-US" sz="1200" kern="100" dirty="0">
                        <a:effectLst/>
                        <a:latin typeface="Aptos" panose="020B0004020202020204" pitchFamily="34" charset="0"/>
                        <a:ea typeface="Aptos" panose="020B0004020202020204" pitchFamily="34" charset="0"/>
                        <a:cs typeface="Times New Roman" panose="02020603050405020304" pitchFamily="18" charset="0"/>
                      </a:endParaRPr>
                    </a:p>
                  </a:txBody>
                  <a:tcPr marL="54313" marR="54313" marT="0" marB="0"/>
                </a:tc>
                <a:extLst>
                  <a:ext uri="{0D108BD9-81ED-4DB2-BD59-A6C34878D82A}">
                    <a16:rowId xmlns:a16="http://schemas.microsoft.com/office/drawing/2014/main" val="1914395271"/>
                  </a:ext>
                </a:extLst>
              </a:tr>
            </a:tbl>
          </a:graphicData>
        </a:graphic>
      </p:graphicFrame>
      <p:sp>
        <p:nvSpPr>
          <p:cNvPr id="4" name="TextBox 3">
            <a:extLst>
              <a:ext uri="{FF2B5EF4-FFF2-40B4-BE49-F238E27FC236}">
                <a16:creationId xmlns:a16="http://schemas.microsoft.com/office/drawing/2014/main" id="{BD44614C-6960-73B3-C338-AADE718878D6}"/>
              </a:ext>
            </a:extLst>
          </p:cNvPr>
          <p:cNvSpPr txBox="1"/>
          <p:nvPr/>
        </p:nvSpPr>
        <p:spPr>
          <a:xfrm>
            <a:off x="983226" y="1418953"/>
            <a:ext cx="4021394" cy="5146602"/>
          </a:xfrm>
          <a:prstGeom prst="rect">
            <a:avLst/>
          </a:prstGeom>
          <a:noFill/>
        </p:spPr>
        <p:txBody>
          <a:bodyPr wrap="square">
            <a:spAutoFit/>
          </a:bodyPr>
          <a:lstStyle/>
          <a:p>
            <a:pPr marL="0" marR="0" algn="r">
              <a:lnSpc>
                <a:spcPct val="115000"/>
              </a:lnSpc>
              <a:spcAft>
                <a:spcPts val="800"/>
              </a:spcAft>
              <a:buNone/>
            </a:pPr>
            <a:r>
              <a:rPr lang="en-US" sz="4800" dirty="0">
                <a:solidFill>
                  <a:srgbClr val="1F497D"/>
                </a:solidFill>
                <a:latin typeface="+mj-lt"/>
                <a:ea typeface="+mj-ea"/>
                <a:cs typeface="+mj-cs"/>
              </a:rPr>
              <a:t>Table 1. </a:t>
            </a:r>
            <a:endParaRPr lang="sr-Latn-RS" sz="4800" dirty="0">
              <a:solidFill>
                <a:srgbClr val="1F497D"/>
              </a:solidFill>
              <a:latin typeface="+mj-lt"/>
              <a:ea typeface="+mj-ea"/>
              <a:cs typeface="+mj-cs"/>
            </a:endParaRPr>
          </a:p>
          <a:p>
            <a:pPr marL="0" marR="0" algn="r">
              <a:lnSpc>
                <a:spcPct val="115000"/>
              </a:lnSpc>
              <a:spcAft>
                <a:spcPts val="800"/>
              </a:spcAft>
              <a:buNone/>
            </a:pPr>
            <a:r>
              <a:rPr lang="en-US" sz="3000" dirty="0" err="1">
                <a:solidFill>
                  <a:srgbClr val="1F497D"/>
                </a:solidFill>
                <a:latin typeface="+mj-lt"/>
                <a:ea typeface="+mj-ea"/>
                <a:cs typeface="+mj-cs"/>
              </a:rPr>
              <a:t>Labour</a:t>
            </a:r>
            <a:r>
              <a:rPr lang="en-US" sz="3000" dirty="0">
                <a:solidFill>
                  <a:srgbClr val="1F497D"/>
                </a:solidFill>
                <a:latin typeface="+mj-lt"/>
                <a:ea typeface="+mj-ea"/>
                <a:cs typeface="+mj-cs"/>
              </a:rPr>
              <a:t> market trend outlook, macrotrends and technological trends in business transformation</a:t>
            </a:r>
            <a:endParaRPr lang="sr-Latn-RS" sz="3000" dirty="0">
              <a:solidFill>
                <a:srgbClr val="1F497D"/>
              </a:solidFill>
              <a:latin typeface="+mj-lt"/>
              <a:ea typeface="+mj-ea"/>
              <a:cs typeface="+mj-cs"/>
            </a:endParaRPr>
          </a:p>
          <a:p>
            <a:pPr algn="r">
              <a:lnSpc>
                <a:spcPct val="115000"/>
              </a:lnSpc>
              <a:spcAft>
                <a:spcPts val="800"/>
              </a:spcAft>
            </a:pPr>
            <a:endParaRPr lang="sr-Latn-RS" i="1" dirty="0">
              <a:solidFill>
                <a:srgbClr val="1F497D"/>
              </a:solidFill>
              <a:latin typeface="+mj-lt"/>
              <a:ea typeface="+mj-ea"/>
              <a:cs typeface="+mj-cs"/>
            </a:endParaRPr>
          </a:p>
          <a:p>
            <a:pPr algn="r">
              <a:lnSpc>
                <a:spcPct val="115000"/>
              </a:lnSpc>
              <a:spcAft>
                <a:spcPts val="800"/>
              </a:spcAft>
            </a:pPr>
            <a:r>
              <a:rPr lang="en-US" i="1" dirty="0">
                <a:solidFill>
                  <a:srgbClr val="1F497D"/>
                </a:solidFill>
                <a:latin typeface="+mj-lt"/>
                <a:ea typeface="+mj-ea"/>
                <a:cs typeface="+mj-cs"/>
              </a:rPr>
              <a:t>Source:</a:t>
            </a:r>
            <a:r>
              <a:rPr lang="en-US" dirty="0">
                <a:solidFill>
                  <a:srgbClr val="1F497D"/>
                </a:solidFill>
                <a:latin typeface="+mj-lt"/>
                <a:ea typeface="+mj-ea"/>
                <a:cs typeface="+mj-cs"/>
              </a:rPr>
              <a:t> </a:t>
            </a:r>
            <a:r>
              <a:rPr lang="sr-Latn-RS" dirty="0">
                <a:solidFill>
                  <a:srgbClr val="1F497D"/>
                </a:solidFill>
                <a:latin typeface="+mj-lt"/>
                <a:ea typeface="+mj-ea"/>
                <a:cs typeface="+mj-cs"/>
              </a:rPr>
              <a:t> </a:t>
            </a:r>
            <a:r>
              <a:rPr lang="en-US" dirty="0">
                <a:solidFill>
                  <a:srgbClr val="1F497D"/>
                </a:solidFill>
                <a:latin typeface="+mj-lt"/>
                <a:ea typeface="+mj-ea"/>
                <a:cs typeface="+mj-cs"/>
              </a:rPr>
              <a:t>World Economic Forum. (2024). The future of jobs report 2025. World Economic Forum, pp. 226.</a:t>
            </a:r>
          </a:p>
        </p:txBody>
      </p:sp>
    </p:spTree>
    <p:extLst>
      <p:ext uri="{BB962C8B-B14F-4D97-AF65-F5344CB8AC3E}">
        <p14:creationId xmlns:p14="http://schemas.microsoft.com/office/powerpoint/2010/main" val="27533933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57745-21D7-C82C-0794-74D6CC366DFA}"/>
              </a:ext>
            </a:extLst>
          </p:cNvPr>
          <p:cNvSpPr>
            <a:spLocks noGrp="1"/>
          </p:cNvSpPr>
          <p:nvPr>
            <p:ph type="title"/>
          </p:nvPr>
        </p:nvSpPr>
        <p:spPr>
          <a:xfrm>
            <a:off x="1371600" y="685800"/>
            <a:ext cx="10073148" cy="1485900"/>
          </a:xfrm>
        </p:spPr>
        <p:txBody>
          <a:bodyPr>
            <a:normAutofit fontScale="90000"/>
          </a:bodyPr>
          <a:lstStyle/>
          <a:p>
            <a:pPr algn="ctr"/>
            <a:r>
              <a:rPr lang="en-US" dirty="0"/>
              <a:t>Table 2. The most increased skills in Europe by 2030 </a:t>
            </a:r>
            <a:br>
              <a:rPr lang="en-US" dirty="0"/>
            </a:br>
            <a:endParaRPr lang="en-US" dirty="0"/>
          </a:p>
        </p:txBody>
      </p:sp>
      <p:sp>
        <p:nvSpPr>
          <p:cNvPr id="3" name="Text Placeholder 2">
            <a:extLst>
              <a:ext uri="{FF2B5EF4-FFF2-40B4-BE49-F238E27FC236}">
                <a16:creationId xmlns:a16="http://schemas.microsoft.com/office/drawing/2014/main" id="{CB435870-9762-8DC3-3BF0-C1F33FB902B4}"/>
              </a:ext>
            </a:extLst>
          </p:cNvPr>
          <p:cNvSpPr>
            <a:spLocks noGrp="1"/>
          </p:cNvSpPr>
          <p:nvPr>
            <p:ph type="body" sz="quarter" idx="13"/>
          </p:nvPr>
        </p:nvSpPr>
        <p:spPr/>
        <p:txBody>
          <a:bodyPr/>
          <a:lstStyle/>
          <a:p>
            <a:endParaRPr lang="en-US" dirty="0"/>
          </a:p>
        </p:txBody>
      </p:sp>
      <p:sp>
        <p:nvSpPr>
          <p:cNvPr id="6" name="TextBox 5">
            <a:extLst>
              <a:ext uri="{FF2B5EF4-FFF2-40B4-BE49-F238E27FC236}">
                <a16:creationId xmlns:a16="http://schemas.microsoft.com/office/drawing/2014/main" id="{0F80F598-AC4F-805E-00B1-5AA8A4E34BC4}"/>
              </a:ext>
            </a:extLst>
          </p:cNvPr>
          <p:cNvSpPr txBox="1"/>
          <p:nvPr/>
        </p:nvSpPr>
        <p:spPr>
          <a:xfrm>
            <a:off x="1371600" y="6256548"/>
            <a:ext cx="10210800" cy="392993"/>
          </a:xfrm>
          <a:prstGeom prst="rect">
            <a:avLst/>
          </a:prstGeom>
          <a:noFill/>
        </p:spPr>
        <p:txBody>
          <a:bodyPr wrap="square">
            <a:spAutoFit/>
          </a:bodyPr>
          <a:lstStyle/>
          <a:p>
            <a:pPr marL="0" marR="0" algn="ctr">
              <a:lnSpc>
                <a:spcPct val="115000"/>
              </a:lnSpc>
              <a:spcAft>
                <a:spcPts val="800"/>
              </a:spcAft>
              <a:buNone/>
            </a:pPr>
            <a:r>
              <a:rPr lang="en-US" sz="1800" kern="100" dirty="0">
                <a:effectLst/>
                <a:latin typeface="Times New Roman" panose="02020603050405020304" pitchFamily="18" charset="0"/>
                <a:ea typeface="Aptos" panose="020B0004020202020204" pitchFamily="34" charset="0"/>
                <a:cs typeface="Times New Roman" panose="02020603050405020304" pitchFamily="18" charset="0"/>
              </a:rPr>
              <a:t> </a:t>
            </a:r>
            <a:r>
              <a:rPr lang="en-US" i="1" dirty="0">
                <a:solidFill>
                  <a:srgbClr val="1F497D"/>
                </a:solidFill>
                <a:latin typeface="+mj-lt"/>
                <a:ea typeface="+mj-ea"/>
                <a:cs typeface="+mj-cs"/>
              </a:rPr>
              <a:t>Source:</a:t>
            </a:r>
            <a:r>
              <a:rPr lang="en-US" dirty="0">
                <a:solidFill>
                  <a:srgbClr val="1F497D"/>
                </a:solidFill>
                <a:latin typeface="+mj-lt"/>
                <a:ea typeface="+mj-ea"/>
                <a:cs typeface="+mj-cs"/>
              </a:rPr>
              <a:t> </a:t>
            </a:r>
            <a:r>
              <a:rPr lang="sr-Latn-RS" dirty="0">
                <a:solidFill>
                  <a:srgbClr val="1F497D"/>
                </a:solidFill>
                <a:latin typeface="+mj-lt"/>
                <a:ea typeface="+mj-ea"/>
                <a:cs typeface="+mj-cs"/>
              </a:rPr>
              <a:t> </a:t>
            </a:r>
            <a:r>
              <a:rPr lang="en-US" dirty="0">
                <a:solidFill>
                  <a:srgbClr val="1F497D"/>
                </a:solidFill>
                <a:latin typeface="+mj-lt"/>
                <a:ea typeface="+mj-ea"/>
                <a:cs typeface="+mj-cs"/>
              </a:rPr>
              <a:t>World Economic Forum. (2024). The future of jobs report 2025. World Economic Forum, pp. 226.</a:t>
            </a:r>
          </a:p>
        </p:txBody>
      </p:sp>
      <p:graphicFrame>
        <p:nvGraphicFramePr>
          <p:cNvPr id="7" name="Table 6">
            <a:extLst>
              <a:ext uri="{FF2B5EF4-FFF2-40B4-BE49-F238E27FC236}">
                <a16:creationId xmlns:a16="http://schemas.microsoft.com/office/drawing/2014/main" id="{F47BDE62-84E5-427F-4480-10EF2D126871}"/>
              </a:ext>
            </a:extLst>
          </p:cNvPr>
          <p:cNvGraphicFramePr>
            <a:graphicFrameLocks noGrp="1"/>
          </p:cNvGraphicFramePr>
          <p:nvPr>
            <p:extLst>
              <p:ext uri="{D42A27DB-BD31-4B8C-83A1-F6EECF244321}">
                <p14:modId xmlns:p14="http://schemas.microsoft.com/office/powerpoint/2010/main" val="601518521"/>
              </p:ext>
            </p:extLst>
          </p:nvPr>
        </p:nvGraphicFramePr>
        <p:xfrm>
          <a:off x="1560470" y="2297694"/>
          <a:ext cx="9884278" cy="3640991"/>
        </p:xfrm>
        <a:graphic>
          <a:graphicData uri="http://schemas.openxmlformats.org/drawingml/2006/table">
            <a:tbl>
              <a:tblPr firstRow="1" firstCol="1" bandRow="1">
                <a:tableStyleId>{306799F8-075E-4A3A-A7F6-7FBC6576F1A4}</a:tableStyleId>
              </a:tblPr>
              <a:tblGrid>
                <a:gridCol w="4190511">
                  <a:extLst>
                    <a:ext uri="{9D8B030D-6E8A-4147-A177-3AD203B41FA5}">
                      <a16:colId xmlns:a16="http://schemas.microsoft.com/office/drawing/2014/main" val="3271476819"/>
                    </a:ext>
                  </a:extLst>
                </a:gridCol>
                <a:gridCol w="751628">
                  <a:extLst>
                    <a:ext uri="{9D8B030D-6E8A-4147-A177-3AD203B41FA5}">
                      <a16:colId xmlns:a16="http://schemas.microsoft.com/office/drawing/2014/main" val="1070429317"/>
                    </a:ext>
                  </a:extLst>
                </a:gridCol>
                <a:gridCol w="4126062">
                  <a:extLst>
                    <a:ext uri="{9D8B030D-6E8A-4147-A177-3AD203B41FA5}">
                      <a16:colId xmlns:a16="http://schemas.microsoft.com/office/drawing/2014/main" val="1314937615"/>
                    </a:ext>
                  </a:extLst>
                </a:gridCol>
                <a:gridCol w="816077">
                  <a:extLst>
                    <a:ext uri="{9D8B030D-6E8A-4147-A177-3AD203B41FA5}">
                      <a16:colId xmlns:a16="http://schemas.microsoft.com/office/drawing/2014/main" val="3168916730"/>
                    </a:ext>
                  </a:extLst>
                </a:gridCol>
              </a:tblGrid>
              <a:tr h="379766">
                <a:tc gridSpan="2">
                  <a:txBody>
                    <a:bodyPr/>
                    <a:lstStyle/>
                    <a:p>
                      <a:pPr marL="0" marR="0" algn="ctr">
                        <a:lnSpc>
                          <a:spcPct val="115000"/>
                        </a:lnSpc>
                        <a:spcAft>
                          <a:spcPts val="800"/>
                        </a:spcAft>
                        <a:buNone/>
                      </a:pPr>
                      <a:r>
                        <a:rPr lang="en-US" sz="2000" kern="100" dirty="0">
                          <a:effectLst/>
                        </a:rPr>
                        <a:t>Core skills of 2025</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hMerge="1">
                  <a:txBody>
                    <a:bodyPr/>
                    <a:lstStyle/>
                    <a:p>
                      <a:endParaRPr lang="en-US"/>
                    </a:p>
                  </a:txBody>
                  <a:tcPr/>
                </a:tc>
                <a:tc gridSpan="2">
                  <a:txBody>
                    <a:bodyPr/>
                    <a:lstStyle/>
                    <a:p>
                      <a:pPr marL="0" marR="0" algn="ctr">
                        <a:lnSpc>
                          <a:spcPct val="115000"/>
                        </a:lnSpc>
                        <a:spcAft>
                          <a:spcPts val="800"/>
                        </a:spcAft>
                        <a:buNone/>
                      </a:pPr>
                      <a:r>
                        <a:rPr lang="en-US" sz="2000" kern="100">
                          <a:effectLst/>
                        </a:rPr>
                        <a:t>Core skills of 2030</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hMerge="1">
                  <a:txBody>
                    <a:bodyPr/>
                    <a:lstStyle/>
                    <a:p>
                      <a:endParaRPr lang="en-US"/>
                    </a:p>
                  </a:txBody>
                  <a:tcPr/>
                </a:tc>
                <a:extLst>
                  <a:ext uri="{0D108BD9-81ED-4DB2-BD59-A6C34878D82A}">
                    <a16:rowId xmlns:a16="http://schemas.microsoft.com/office/drawing/2014/main" val="2731955371"/>
                  </a:ext>
                </a:extLst>
              </a:tr>
              <a:tr h="652245">
                <a:tc>
                  <a:txBody>
                    <a:bodyPr/>
                    <a:lstStyle/>
                    <a:p>
                      <a:pPr marL="0" marR="0">
                        <a:lnSpc>
                          <a:spcPct val="115000"/>
                        </a:lnSpc>
                        <a:spcAft>
                          <a:spcPts val="800"/>
                        </a:spcAft>
                        <a:buNone/>
                      </a:pPr>
                      <a:r>
                        <a:rPr lang="en-US" sz="2000" b="0" kern="100" dirty="0">
                          <a:effectLst/>
                        </a:rPr>
                        <a:t>Analytical thinking</a:t>
                      </a:r>
                      <a:endParaRPr lang="en-US" sz="20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dirty="0">
                          <a:effectLst/>
                        </a:rPr>
                        <a:t>71%</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2000" kern="100">
                          <a:effectLst/>
                        </a:rPr>
                        <a:t>AI and big data</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91%</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729163455"/>
                  </a:ext>
                </a:extLst>
              </a:tr>
              <a:tr h="652245">
                <a:tc>
                  <a:txBody>
                    <a:bodyPr/>
                    <a:lstStyle/>
                    <a:p>
                      <a:pPr marL="0" marR="0">
                        <a:lnSpc>
                          <a:spcPct val="115000"/>
                        </a:lnSpc>
                        <a:spcAft>
                          <a:spcPts val="800"/>
                        </a:spcAft>
                        <a:buNone/>
                      </a:pPr>
                      <a:r>
                        <a:rPr lang="en-US" sz="2000" b="0" kern="100" dirty="0">
                          <a:effectLst/>
                        </a:rPr>
                        <a:t>Resilience, flexibility and agility</a:t>
                      </a:r>
                      <a:endParaRPr lang="en-US" sz="20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dirty="0">
                          <a:effectLst/>
                        </a:rPr>
                        <a:t>71%</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2000" kern="100" dirty="0">
                          <a:effectLst/>
                        </a:rPr>
                        <a:t>Networks and cybersecurity</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dirty="0">
                          <a:effectLst/>
                        </a:rPr>
                        <a:t>75%</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4145102084"/>
                  </a:ext>
                </a:extLst>
              </a:tr>
              <a:tr h="652245">
                <a:tc>
                  <a:txBody>
                    <a:bodyPr/>
                    <a:lstStyle/>
                    <a:p>
                      <a:pPr marL="0" marR="0">
                        <a:lnSpc>
                          <a:spcPct val="115000"/>
                        </a:lnSpc>
                        <a:spcAft>
                          <a:spcPts val="800"/>
                        </a:spcAft>
                        <a:buNone/>
                      </a:pPr>
                      <a:r>
                        <a:rPr lang="en-US" sz="2000" b="0" kern="100" dirty="0">
                          <a:effectLst/>
                        </a:rPr>
                        <a:t>Leadership and social influence</a:t>
                      </a:r>
                      <a:endParaRPr lang="en-US" sz="20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63%</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2000" kern="100" dirty="0">
                          <a:effectLst/>
                        </a:rPr>
                        <a:t>Technological literacy</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73%</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72112870"/>
                  </a:ext>
                </a:extLst>
              </a:tr>
              <a:tr h="652245">
                <a:tc>
                  <a:txBody>
                    <a:bodyPr/>
                    <a:lstStyle/>
                    <a:p>
                      <a:pPr marL="0" marR="0">
                        <a:lnSpc>
                          <a:spcPct val="115000"/>
                        </a:lnSpc>
                        <a:spcAft>
                          <a:spcPts val="800"/>
                        </a:spcAft>
                        <a:buNone/>
                      </a:pPr>
                      <a:r>
                        <a:rPr lang="en-US" sz="2000" b="0" kern="100" dirty="0">
                          <a:effectLst/>
                        </a:rPr>
                        <a:t>Motivation and self-awareness</a:t>
                      </a:r>
                      <a:endParaRPr lang="en-US" sz="20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59%</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2000" kern="100" dirty="0">
                          <a:effectLst/>
                        </a:rPr>
                        <a:t>Curiosity and lifelong learning</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72%</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853187529"/>
                  </a:ext>
                </a:extLst>
              </a:tr>
              <a:tr h="652245">
                <a:tc>
                  <a:txBody>
                    <a:bodyPr/>
                    <a:lstStyle/>
                    <a:p>
                      <a:pPr marL="0" marR="0">
                        <a:lnSpc>
                          <a:spcPct val="115000"/>
                        </a:lnSpc>
                        <a:spcAft>
                          <a:spcPts val="800"/>
                        </a:spcAft>
                        <a:buNone/>
                      </a:pPr>
                      <a:r>
                        <a:rPr lang="en-US" sz="2000" b="0" kern="100" dirty="0">
                          <a:effectLst/>
                        </a:rPr>
                        <a:t>Curiosity and lifelong learning</a:t>
                      </a:r>
                      <a:endParaRPr lang="en-US" sz="2000" b="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2000" kern="100">
                          <a:effectLst/>
                        </a:rPr>
                        <a:t>58%</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nSpc>
                          <a:spcPct val="115000"/>
                        </a:lnSpc>
                        <a:spcAft>
                          <a:spcPts val="800"/>
                        </a:spcAft>
                        <a:buNone/>
                      </a:pPr>
                      <a:r>
                        <a:rPr lang="en-US" sz="2000" kern="100" dirty="0">
                          <a:effectLst/>
                        </a:rPr>
                        <a:t>Resilience, flexibility and agility</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dirty="0">
                          <a:effectLst/>
                        </a:rPr>
                        <a:t>71%</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32057260"/>
                  </a:ext>
                </a:extLst>
              </a:tr>
            </a:tbl>
          </a:graphicData>
        </a:graphic>
      </p:graphicFrame>
    </p:spTree>
    <p:extLst>
      <p:ext uri="{BB962C8B-B14F-4D97-AF65-F5344CB8AC3E}">
        <p14:creationId xmlns:p14="http://schemas.microsoft.com/office/powerpoint/2010/main" val="3250030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8A969B-CD8D-4DB2-D64D-37ED71894D60}"/>
              </a:ext>
            </a:extLst>
          </p:cNvPr>
          <p:cNvSpPr>
            <a:spLocks noGrp="1"/>
          </p:cNvSpPr>
          <p:nvPr>
            <p:ph type="title"/>
          </p:nvPr>
        </p:nvSpPr>
        <p:spPr/>
        <p:txBody>
          <a:bodyPr/>
          <a:lstStyle/>
          <a:p>
            <a:r>
              <a:rPr lang="en-US" sz="3600" dirty="0"/>
              <a:t>Table 3. Key barriers for business transformation</a:t>
            </a:r>
          </a:p>
        </p:txBody>
      </p:sp>
      <p:graphicFrame>
        <p:nvGraphicFramePr>
          <p:cNvPr id="4" name="Content Placeholder 3">
            <a:extLst>
              <a:ext uri="{FF2B5EF4-FFF2-40B4-BE49-F238E27FC236}">
                <a16:creationId xmlns:a16="http://schemas.microsoft.com/office/drawing/2014/main" id="{DC224004-0478-19CE-C67A-86859927AD7C}"/>
              </a:ext>
            </a:extLst>
          </p:cNvPr>
          <p:cNvGraphicFramePr>
            <a:graphicFrameLocks noGrp="1"/>
          </p:cNvGraphicFramePr>
          <p:nvPr>
            <p:ph idx="1"/>
            <p:extLst>
              <p:ext uri="{D42A27DB-BD31-4B8C-83A1-F6EECF244321}">
                <p14:modId xmlns:p14="http://schemas.microsoft.com/office/powerpoint/2010/main" val="717449397"/>
              </p:ext>
            </p:extLst>
          </p:nvPr>
        </p:nvGraphicFramePr>
        <p:xfrm>
          <a:off x="1470065" y="1635200"/>
          <a:ext cx="9315921" cy="4537000"/>
        </p:xfrm>
        <a:graphic>
          <a:graphicData uri="http://schemas.openxmlformats.org/drawingml/2006/table">
            <a:tbl>
              <a:tblPr firstRow="1" firstCol="1" bandRow="1">
                <a:tableStyleId>{306799F8-075E-4A3A-A7F6-7FBC6576F1A4}</a:tableStyleId>
              </a:tblPr>
              <a:tblGrid>
                <a:gridCol w="6786820">
                  <a:extLst>
                    <a:ext uri="{9D8B030D-6E8A-4147-A177-3AD203B41FA5}">
                      <a16:colId xmlns:a16="http://schemas.microsoft.com/office/drawing/2014/main" val="1333378838"/>
                    </a:ext>
                  </a:extLst>
                </a:gridCol>
                <a:gridCol w="1319068">
                  <a:extLst>
                    <a:ext uri="{9D8B030D-6E8A-4147-A177-3AD203B41FA5}">
                      <a16:colId xmlns:a16="http://schemas.microsoft.com/office/drawing/2014/main" val="2042860131"/>
                    </a:ext>
                  </a:extLst>
                </a:gridCol>
                <a:gridCol w="1210033">
                  <a:extLst>
                    <a:ext uri="{9D8B030D-6E8A-4147-A177-3AD203B41FA5}">
                      <a16:colId xmlns:a16="http://schemas.microsoft.com/office/drawing/2014/main" val="294610754"/>
                    </a:ext>
                  </a:extLst>
                </a:gridCol>
              </a:tblGrid>
              <a:tr h="912791">
                <a:tc>
                  <a:txBody>
                    <a:bodyPr/>
                    <a:lstStyle/>
                    <a:p>
                      <a:pPr marL="0" marR="0" algn="ctr">
                        <a:lnSpc>
                          <a:spcPct val="115000"/>
                        </a:lnSpc>
                        <a:spcAft>
                          <a:spcPts val="800"/>
                        </a:spcAft>
                        <a:buNone/>
                      </a:pPr>
                      <a:r>
                        <a:rPr lang="en-US" sz="2000" kern="100" dirty="0">
                          <a:effectLst/>
                        </a:rPr>
                        <a:t>Barriers for business transformation</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Europe</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Global</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355534277"/>
                  </a:ext>
                </a:extLst>
              </a:tr>
              <a:tr h="442918">
                <a:tc>
                  <a:txBody>
                    <a:bodyPr/>
                    <a:lstStyle/>
                    <a:p>
                      <a:pPr marL="0" marR="0">
                        <a:lnSpc>
                          <a:spcPct val="115000"/>
                        </a:lnSpc>
                        <a:spcAft>
                          <a:spcPts val="800"/>
                        </a:spcAft>
                        <a:buNone/>
                      </a:pPr>
                      <a:r>
                        <a:rPr lang="en-US" sz="2000" kern="100" dirty="0">
                          <a:effectLst/>
                        </a:rPr>
                        <a:t>Skills gaps in the </a:t>
                      </a:r>
                      <a:r>
                        <a:rPr lang="en-US" sz="2000" kern="100" dirty="0" err="1">
                          <a:effectLst/>
                        </a:rPr>
                        <a:t>labour</a:t>
                      </a:r>
                      <a:r>
                        <a:rPr lang="en-US" sz="2000" kern="100" dirty="0">
                          <a:effectLst/>
                        </a:rPr>
                        <a:t> </a:t>
                      </a:r>
                      <a:r>
                        <a:rPr lang="en-US" sz="2000" kern="100" dirty="0" err="1">
                          <a:effectLst/>
                        </a:rPr>
                        <a:t>maket</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66%</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63%</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37220143"/>
                  </a:ext>
                </a:extLst>
              </a:tr>
              <a:tr h="912791">
                <a:tc>
                  <a:txBody>
                    <a:bodyPr/>
                    <a:lstStyle/>
                    <a:p>
                      <a:pPr marL="0" marR="0">
                        <a:lnSpc>
                          <a:spcPct val="115000"/>
                        </a:lnSpc>
                        <a:spcAft>
                          <a:spcPts val="800"/>
                        </a:spcAft>
                        <a:buNone/>
                      </a:pPr>
                      <a:r>
                        <a:rPr lang="en-US" sz="2000" kern="100" dirty="0">
                          <a:effectLst/>
                        </a:rPr>
                        <a:t>Organization culture and resistance to change</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46%</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46%</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73236139"/>
                  </a:ext>
                </a:extLst>
              </a:tr>
              <a:tr h="442918">
                <a:tc>
                  <a:txBody>
                    <a:bodyPr/>
                    <a:lstStyle/>
                    <a:p>
                      <a:pPr marL="0" marR="0">
                        <a:lnSpc>
                          <a:spcPct val="115000"/>
                        </a:lnSpc>
                        <a:spcAft>
                          <a:spcPts val="800"/>
                        </a:spcAft>
                        <a:buNone/>
                      </a:pPr>
                      <a:r>
                        <a:rPr lang="en-US" sz="2000" kern="100" dirty="0">
                          <a:effectLst/>
                        </a:rPr>
                        <a:t>Inability to </a:t>
                      </a:r>
                      <a:r>
                        <a:rPr lang="en-US" sz="2000" kern="100" dirty="0" err="1">
                          <a:effectLst/>
                        </a:rPr>
                        <a:t>attact</a:t>
                      </a:r>
                      <a:r>
                        <a:rPr lang="en-US" sz="2000" kern="100" dirty="0">
                          <a:effectLst/>
                        </a:rPr>
                        <a:t> talent to the industry</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41%</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37%</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91316421"/>
                  </a:ext>
                </a:extLst>
              </a:tr>
              <a:tr h="912791">
                <a:tc>
                  <a:txBody>
                    <a:bodyPr/>
                    <a:lstStyle/>
                    <a:p>
                      <a:pPr marL="0" marR="0">
                        <a:lnSpc>
                          <a:spcPct val="115000"/>
                        </a:lnSpc>
                        <a:spcAft>
                          <a:spcPts val="800"/>
                        </a:spcAft>
                        <a:buNone/>
                      </a:pPr>
                      <a:r>
                        <a:rPr lang="en-US" sz="2000" kern="100" dirty="0">
                          <a:effectLst/>
                        </a:rPr>
                        <a:t>Outdated or </a:t>
                      </a:r>
                      <a:r>
                        <a:rPr lang="en-US" sz="2000" kern="100" dirty="0" err="1">
                          <a:effectLst/>
                        </a:rPr>
                        <a:t>irflexible</a:t>
                      </a:r>
                      <a:r>
                        <a:rPr lang="en-US" sz="2000" kern="100" dirty="0">
                          <a:effectLst/>
                        </a:rPr>
                        <a:t> regulatory framework</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39%</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a:effectLst/>
                        </a:rPr>
                        <a:t>39%</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90559459"/>
                  </a:ext>
                </a:extLst>
              </a:tr>
              <a:tr h="912791">
                <a:tc>
                  <a:txBody>
                    <a:bodyPr/>
                    <a:lstStyle/>
                    <a:p>
                      <a:pPr marL="0" marR="0">
                        <a:lnSpc>
                          <a:spcPct val="115000"/>
                        </a:lnSpc>
                        <a:spcAft>
                          <a:spcPts val="800"/>
                        </a:spcAft>
                        <a:buNone/>
                      </a:pPr>
                      <a:r>
                        <a:rPr lang="en-US" sz="2000" kern="100">
                          <a:effectLst/>
                        </a:rPr>
                        <a:t>Lack of adequate data and  technical infrastructure</a:t>
                      </a:r>
                      <a:endParaRPr lang="en-US" sz="2000" kern="10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dirty="0">
                          <a:effectLst/>
                        </a:rPr>
                        <a:t>32%</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tc>
                  <a:txBody>
                    <a:bodyPr/>
                    <a:lstStyle/>
                    <a:p>
                      <a:pPr marL="0" marR="0" algn="ctr">
                        <a:lnSpc>
                          <a:spcPct val="115000"/>
                        </a:lnSpc>
                        <a:spcAft>
                          <a:spcPts val="800"/>
                        </a:spcAft>
                        <a:buNone/>
                      </a:pPr>
                      <a:r>
                        <a:rPr lang="en-US" sz="2000" kern="100" dirty="0">
                          <a:effectLst/>
                        </a:rPr>
                        <a:t>32%</a:t>
                      </a:r>
                      <a:endParaRPr lang="en-US" sz="2000" kern="100" dirty="0">
                        <a:effectLst/>
                        <a:latin typeface="Aptos" panose="020B0004020202020204" pitchFamily="34" charset="0"/>
                        <a:ea typeface="Aptos" panose="020B000402020202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976931362"/>
                  </a:ext>
                </a:extLst>
              </a:tr>
            </a:tbl>
          </a:graphicData>
        </a:graphic>
      </p:graphicFrame>
      <p:sp>
        <p:nvSpPr>
          <p:cNvPr id="6" name="TextBox 5">
            <a:extLst>
              <a:ext uri="{FF2B5EF4-FFF2-40B4-BE49-F238E27FC236}">
                <a16:creationId xmlns:a16="http://schemas.microsoft.com/office/drawing/2014/main" id="{6BD4FF61-399E-726D-CFF9-99017B270092}"/>
              </a:ext>
            </a:extLst>
          </p:cNvPr>
          <p:cNvSpPr txBox="1"/>
          <p:nvPr/>
        </p:nvSpPr>
        <p:spPr>
          <a:xfrm>
            <a:off x="1238866" y="6163665"/>
            <a:ext cx="9940412" cy="379143"/>
          </a:xfrm>
          <a:prstGeom prst="rect">
            <a:avLst/>
          </a:prstGeom>
          <a:noFill/>
        </p:spPr>
        <p:txBody>
          <a:bodyPr wrap="square">
            <a:spAutoFit/>
          </a:bodyPr>
          <a:lstStyle/>
          <a:p>
            <a:pPr marL="0" marR="0" algn="ctr">
              <a:lnSpc>
                <a:spcPct val="115000"/>
              </a:lnSpc>
              <a:spcAft>
                <a:spcPts val="800"/>
              </a:spcAft>
              <a:buNone/>
            </a:pPr>
            <a:r>
              <a:rPr lang="en-US" i="1" dirty="0">
                <a:solidFill>
                  <a:srgbClr val="1F497D"/>
                </a:solidFill>
                <a:latin typeface="+mj-lt"/>
                <a:ea typeface="+mj-ea"/>
                <a:cs typeface="+mj-cs"/>
              </a:rPr>
              <a:t>Source: </a:t>
            </a:r>
            <a:r>
              <a:rPr lang="sr-Latn-RS" i="1" dirty="0">
                <a:solidFill>
                  <a:srgbClr val="1F497D"/>
                </a:solidFill>
                <a:latin typeface="+mj-lt"/>
                <a:ea typeface="+mj-ea"/>
                <a:cs typeface="+mj-cs"/>
              </a:rPr>
              <a:t> </a:t>
            </a:r>
            <a:r>
              <a:rPr lang="en-US" dirty="0">
                <a:solidFill>
                  <a:srgbClr val="1F497D"/>
                </a:solidFill>
                <a:latin typeface="+mj-lt"/>
                <a:ea typeface="+mj-ea"/>
                <a:cs typeface="+mj-cs"/>
              </a:rPr>
              <a:t>World Economic Forum. (2024). The future of jobs report 2025. World Economic Forum, pp. 227.</a:t>
            </a:r>
          </a:p>
        </p:txBody>
      </p:sp>
    </p:spTree>
    <p:extLst>
      <p:ext uri="{BB962C8B-B14F-4D97-AF65-F5344CB8AC3E}">
        <p14:creationId xmlns:p14="http://schemas.microsoft.com/office/powerpoint/2010/main" val="16224614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0EF4D4-9E49-F204-B34A-7E93C806DE40}"/>
              </a:ext>
            </a:extLst>
          </p:cNvPr>
          <p:cNvSpPr>
            <a:spLocks noGrp="1"/>
          </p:cNvSpPr>
          <p:nvPr>
            <p:ph type="ctrTitle"/>
          </p:nvPr>
        </p:nvSpPr>
        <p:spPr>
          <a:xfrm>
            <a:off x="1989127" y="210501"/>
            <a:ext cx="8361229" cy="1086238"/>
          </a:xfrm>
        </p:spPr>
        <p:txBody>
          <a:bodyPr/>
          <a:lstStyle/>
          <a:p>
            <a:r>
              <a:rPr lang="sr-Latn-RS" sz="5400" dirty="0"/>
              <a:t>Conclusion</a:t>
            </a:r>
            <a:endParaRPr lang="en-US" sz="5400" dirty="0"/>
          </a:p>
        </p:txBody>
      </p:sp>
      <p:sp>
        <p:nvSpPr>
          <p:cNvPr id="3" name="Subtitle 2">
            <a:extLst>
              <a:ext uri="{FF2B5EF4-FFF2-40B4-BE49-F238E27FC236}">
                <a16:creationId xmlns:a16="http://schemas.microsoft.com/office/drawing/2014/main" id="{64341C77-0CCE-4CCE-999E-54EE14C9FA4E}"/>
              </a:ext>
            </a:extLst>
          </p:cNvPr>
          <p:cNvSpPr>
            <a:spLocks noGrp="1"/>
          </p:cNvSpPr>
          <p:nvPr>
            <p:ph type="subTitle" idx="1"/>
          </p:nvPr>
        </p:nvSpPr>
        <p:spPr>
          <a:xfrm>
            <a:off x="1356852" y="1296739"/>
            <a:ext cx="9625780" cy="4474796"/>
          </a:xfrm>
        </p:spPr>
        <p:txBody>
          <a:bodyPr>
            <a:normAutofit fontScale="85000" lnSpcReduction="20000"/>
          </a:bodyPr>
          <a:lstStyle/>
          <a:p>
            <a:pPr marL="342900" indent="-342900" algn="just">
              <a:spcBef>
                <a:spcPts val="600"/>
              </a:spcBef>
              <a:buFont typeface="Arial" panose="020B0604020202020204" pitchFamily="34" charset="0"/>
              <a:buChar char="•"/>
            </a:pPr>
            <a:r>
              <a:rPr lang="en-US" dirty="0"/>
              <a:t>The findings of this study confirm that artificial intelligence has become one of the most influential drivers of business transformation and labor market restructuring across Europe. </a:t>
            </a:r>
            <a:endParaRPr lang="sr-Latn-RS" dirty="0"/>
          </a:p>
          <a:p>
            <a:pPr marL="342900" indent="-342900" algn="just">
              <a:spcBef>
                <a:spcPts val="600"/>
              </a:spcBef>
              <a:buFont typeface="Arial" panose="020B0604020202020204" pitchFamily="34" charset="0"/>
              <a:buChar char="•"/>
            </a:pPr>
            <a:r>
              <a:rPr lang="en-US" dirty="0"/>
              <a:t>The analysis reveals </a:t>
            </a:r>
            <a:r>
              <a:rPr lang="en-US" u="sng" dirty="0"/>
              <a:t>significant disparities </a:t>
            </a:r>
            <a:r>
              <a:rPr lang="en-US" dirty="0"/>
              <a:t>in the adoption of AI technologies across Europe, with Scandinavian countries leading in enterprise AI usage, while most Southeastern European and several Eastern European countries continue to exhibit relatively low levels of AI integration, which confirms the </a:t>
            </a:r>
            <a:r>
              <a:rPr lang="sr-Latn-RS" dirty="0"/>
              <a:t>first </a:t>
            </a:r>
            <a:r>
              <a:rPr lang="en-US" dirty="0"/>
              <a:t>hypothesis.</a:t>
            </a:r>
            <a:endParaRPr lang="sr-Latn-RS" dirty="0"/>
          </a:p>
          <a:p>
            <a:pPr marL="342900" indent="-342900" algn="just">
              <a:spcBef>
                <a:spcPts val="600"/>
              </a:spcBef>
              <a:buFont typeface="Arial" panose="020B0604020202020204" pitchFamily="34" charset="0"/>
              <a:buChar char="•"/>
            </a:pPr>
            <a:r>
              <a:rPr lang="en-US" dirty="0"/>
              <a:t>Also, the paper confirmed the </a:t>
            </a:r>
            <a:r>
              <a:rPr lang="sr-Latn-RS" dirty="0"/>
              <a:t>second </a:t>
            </a:r>
            <a:r>
              <a:rPr lang="en-US" dirty="0"/>
              <a:t>hypothesis that AI will significantly affect the transformation of business and the labor market. It was found that 90% of European and 88% of global organizations </a:t>
            </a:r>
            <a:r>
              <a:rPr lang="en-US" u="sng" dirty="0"/>
              <a:t>use AI technologies</a:t>
            </a:r>
            <a:r>
              <a:rPr lang="en-US" dirty="0"/>
              <a:t>, and in the next five years it is expected that </a:t>
            </a:r>
            <a:r>
              <a:rPr lang="en-US" u="sng" dirty="0"/>
              <a:t>the basic working skills of employees will change </a:t>
            </a:r>
            <a:r>
              <a:rPr lang="en-US" dirty="0"/>
              <a:t>by 21% in Europe and 22% globally, so </a:t>
            </a:r>
            <a:r>
              <a:rPr lang="en-US" b="1" dirty="0"/>
              <a:t>digitalization and AI will affect the transformation of business (especially large companies) and the labor market</a:t>
            </a:r>
            <a:r>
              <a:rPr lang="en-US" dirty="0"/>
              <a:t>.</a:t>
            </a:r>
          </a:p>
        </p:txBody>
      </p:sp>
    </p:spTree>
    <p:extLst>
      <p:ext uri="{BB962C8B-B14F-4D97-AF65-F5344CB8AC3E}">
        <p14:creationId xmlns:p14="http://schemas.microsoft.com/office/powerpoint/2010/main" val="316551125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70C40-21B9-D050-4C09-60B844C8FC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B5664E-B546-8CBE-4E14-29E657FB5201}"/>
              </a:ext>
            </a:extLst>
          </p:cNvPr>
          <p:cNvSpPr>
            <a:spLocks noGrp="1"/>
          </p:cNvSpPr>
          <p:nvPr>
            <p:ph type="ctrTitle"/>
          </p:nvPr>
        </p:nvSpPr>
        <p:spPr>
          <a:xfrm>
            <a:off x="1989127" y="210501"/>
            <a:ext cx="8361229" cy="1086238"/>
          </a:xfrm>
        </p:spPr>
        <p:txBody>
          <a:bodyPr/>
          <a:lstStyle/>
          <a:p>
            <a:r>
              <a:rPr lang="sr-Latn-RS" sz="5400" dirty="0"/>
              <a:t>Conclusion</a:t>
            </a:r>
            <a:endParaRPr lang="en-US" sz="5400" dirty="0"/>
          </a:p>
        </p:txBody>
      </p:sp>
      <p:sp>
        <p:nvSpPr>
          <p:cNvPr id="3" name="Subtitle 2">
            <a:extLst>
              <a:ext uri="{FF2B5EF4-FFF2-40B4-BE49-F238E27FC236}">
                <a16:creationId xmlns:a16="http://schemas.microsoft.com/office/drawing/2014/main" id="{E2535E8C-CA08-5100-265A-A581D9958B13}"/>
              </a:ext>
            </a:extLst>
          </p:cNvPr>
          <p:cNvSpPr>
            <a:spLocks noGrp="1"/>
          </p:cNvSpPr>
          <p:nvPr>
            <p:ph type="subTitle" idx="1"/>
          </p:nvPr>
        </p:nvSpPr>
        <p:spPr>
          <a:xfrm>
            <a:off x="1356852" y="1296739"/>
            <a:ext cx="9625780" cy="4474796"/>
          </a:xfrm>
        </p:spPr>
        <p:txBody>
          <a:bodyPr>
            <a:normAutofit lnSpcReduction="10000"/>
          </a:bodyPr>
          <a:lstStyle/>
          <a:p>
            <a:pPr marL="342900" indent="-342900" algn="just">
              <a:buFont typeface="Arial" panose="020B0604020202020204" pitchFamily="34" charset="0"/>
              <a:buChar char="•"/>
            </a:pPr>
            <a:r>
              <a:rPr lang="en-US" dirty="0"/>
              <a:t>The analysis demonstrates that AI adoption is no longer limited to improving operational efficiency but increasingly </a:t>
            </a:r>
            <a:r>
              <a:rPr lang="en-US" u="sng" dirty="0"/>
              <a:t>shapes the demand for labor, the nature of work, and the competitiveness of firms</a:t>
            </a:r>
            <a:r>
              <a:rPr lang="en-US" dirty="0"/>
              <a:t>.</a:t>
            </a:r>
          </a:p>
          <a:p>
            <a:pPr marL="342900" indent="-342900" algn="just">
              <a:buFont typeface="Arial" panose="020B0604020202020204" pitchFamily="34" charset="0"/>
              <a:buChar char="•"/>
            </a:pPr>
            <a:r>
              <a:rPr lang="en-US" dirty="0"/>
              <a:t>The scenario analysis further suggests that the future of the European labor market will largely depend on policy choices regarding </a:t>
            </a:r>
            <a:r>
              <a:rPr lang="en-US" u="sng" dirty="0"/>
              <a:t>technological sovereignty, innovation capacity, and social inclusion</a:t>
            </a:r>
            <a:r>
              <a:rPr lang="en-US" dirty="0"/>
              <a:t>. </a:t>
            </a:r>
          </a:p>
          <a:p>
            <a:pPr marL="342900" indent="-342900" algn="just">
              <a:buFont typeface="Arial" panose="020B0604020202020204" pitchFamily="34" charset="0"/>
              <a:buChar char="•"/>
            </a:pPr>
            <a:r>
              <a:rPr lang="en-US" dirty="0"/>
              <a:t>The study therefore underscores the necessity of a coordinated approach involving </a:t>
            </a:r>
            <a:r>
              <a:rPr lang="en-US" u="sng" dirty="0"/>
              <a:t>governments, educational institutions, businesses, and social partners. </a:t>
            </a:r>
          </a:p>
          <a:p>
            <a:pPr marL="342900" indent="-342900" algn="just">
              <a:buFont typeface="Arial" panose="020B0604020202020204" pitchFamily="34" charset="0"/>
              <a:buChar char="•"/>
            </a:pPr>
            <a:r>
              <a:rPr lang="en-US" dirty="0"/>
              <a:t>Ultimately, </a:t>
            </a:r>
            <a:r>
              <a:rPr lang="sr-Latn-RS" dirty="0"/>
              <a:t>t</a:t>
            </a:r>
            <a:r>
              <a:rPr lang="en-US" dirty="0"/>
              <a:t>he successful management of this transition will determine whether </a:t>
            </a:r>
            <a:r>
              <a:rPr lang="en-US" b="1" dirty="0"/>
              <a:t>AI becomes a driver of shared prosperity </a:t>
            </a:r>
            <a:r>
              <a:rPr lang="en-US" dirty="0"/>
              <a:t>or a source of growing economic and social fragmentation in the coming decade.</a:t>
            </a:r>
          </a:p>
          <a:p>
            <a:pPr marL="342900" indent="-342900" algn="just">
              <a:spcBef>
                <a:spcPts val="600"/>
              </a:spcBef>
              <a:buFont typeface="Arial" panose="020B0604020202020204" pitchFamily="34" charset="0"/>
              <a:buChar char="•"/>
            </a:pPr>
            <a:endParaRPr lang="en-US" dirty="0"/>
          </a:p>
        </p:txBody>
      </p:sp>
    </p:spTree>
    <p:extLst>
      <p:ext uri="{BB962C8B-B14F-4D97-AF65-F5344CB8AC3E}">
        <p14:creationId xmlns:p14="http://schemas.microsoft.com/office/powerpoint/2010/main" val="3983426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8B0CD-769C-8D9E-3D79-CB60165E521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A15E098-0F76-DCD6-7274-0D084AAEFF05}"/>
              </a:ext>
            </a:extLst>
          </p:cNvPr>
          <p:cNvSpPr>
            <a:spLocks noGrp="1"/>
          </p:cNvSpPr>
          <p:nvPr>
            <p:ph type="title"/>
          </p:nvPr>
        </p:nvSpPr>
        <p:spPr>
          <a:xfrm>
            <a:off x="765025" y="1301361"/>
            <a:ext cx="9612971" cy="1825297"/>
          </a:xfrm>
        </p:spPr>
        <p:txBody>
          <a:bodyPr/>
          <a:lstStyle/>
          <a:p>
            <a:r>
              <a:rPr lang="sr-Latn-RS" cap="none" dirty="0"/>
              <a:t>Thank you</a:t>
            </a:r>
            <a:endParaRPr lang="en-US" cap="none" dirty="0"/>
          </a:p>
        </p:txBody>
      </p:sp>
      <p:sp>
        <p:nvSpPr>
          <p:cNvPr id="3" name="Text Placeholder 2">
            <a:extLst>
              <a:ext uri="{FF2B5EF4-FFF2-40B4-BE49-F238E27FC236}">
                <a16:creationId xmlns:a16="http://schemas.microsoft.com/office/drawing/2014/main" id="{14649096-DC4A-5125-3759-FDA086DA9838}"/>
              </a:ext>
            </a:extLst>
          </p:cNvPr>
          <p:cNvSpPr>
            <a:spLocks noGrp="1"/>
          </p:cNvSpPr>
          <p:nvPr>
            <p:ph type="body" idx="1"/>
          </p:nvPr>
        </p:nvSpPr>
        <p:spPr>
          <a:xfrm>
            <a:off x="765025" y="3731343"/>
            <a:ext cx="9612971" cy="954800"/>
          </a:xfrm>
        </p:spPr>
        <p:txBody>
          <a:bodyPr/>
          <a:lstStyle/>
          <a:p>
            <a:r>
              <a:rPr lang="en-US" b="1" dirty="0"/>
              <a:t>Sne</a:t>
            </a:r>
            <a:r>
              <a:rPr lang="sr-Latn-RS" b="1" dirty="0"/>
              <a:t>z</a:t>
            </a:r>
            <a:r>
              <a:rPr lang="en-US" b="1" dirty="0"/>
              <a:t>ana </a:t>
            </a:r>
            <a:r>
              <a:rPr lang="en-US" b="1" dirty="0" err="1"/>
              <a:t>Raduki</a:t>
            </a:r>
            <a:r>
              <a:rPr lang="sr-Latn-RS" b="1" dirty="0"/>
              <a:t>c</a:t>
            </a:r>
            <a:r>
              <a:rPr lang="en-US" b="1" dirty="0"/>
              <a:t>, </a:t>
            </a:r>
            <a:endParaRPr lang="sr-Latn-RS" b="1" dirty="0"/>
          </a:p>
          <a:p>
            <a:r>
              <a:rPr lang="en-US" dirty="0"/>
              <a:t>Faculty of Economics </a:t>
            </a:r>
            <a:endParaRPr lang="sr-Latn-RS" dirty="0"/>
          </a:p>
          <a:p>
            <a:r>
              <a:rPr lang="en-US" dirty="0"/>
              <a:t>University of Nis,</a:t>
            </a:r>
            <a:r>
              <a:rPr lang="sr-Latn-RS" dirty="0"/>
              <a:t> </a:t>
            </a:r>
            <a:r>
              <a:rPr lang="en-US" dirty="0" err="1"/>
              <a:t>Serbi</a:t>
            </a:r>
            <a:r>
              <a:rPr lang="sr-Latn-RS" dirty="0"/>
              <a:t>a</a:t>
            </a:r>
          </a:p>
          <a:p>
            <a:r>
              <a:rPr lang="en-US" dirty="0">
                <a:hlinkClick r:id="rId2">
                  <a:extLst>
                    <a:ext uri="{A12FA001-AC4F-418D-AE19-62706E023703}">
                      <ahyp:hlinkClr xmlns:ahyp="http://schemas.microsoft.com/office/drawing/2018/hyperlinkcolor" val="tx"/>
                    </a:ext>
                  </a:extLst>
                </a:hlinkClick>
              </a:rPr>
              <a:t>snezana.radukic@eknfak.ni.ac.rs</a:t>
            </a:r>
            <a:endParaRPr lang="en-US" dirty="0"/>
          </a:p>
          <a:p>
            <a:r>
              <a:rPr lang="sr-Latn-RS" dirty="0"/>
              <a:t>  </a:t>
            </a:r>
            <a:endParaRPr lang="en-US" dirty="0"/>
          </a:p>
        </p:txBody>
      </p:sp>
      <p:sp>
        <p:nvSpPr>
          <p:cNvPr id="4" name="TextBox 3">
            <a:extLst>
              <a:ext uri="{FF2B5EF4-FFF2-40B4-BE49-F238E27FC236}">
                <a16:creationId xmlns:a16="http://schemas.microsoft.com/office/drawing/2014/main" id="{F399FE69-F3AD-2E00-245A-D864D342126F}"/>
              </a:ext>
            </a:extLst>
          </p:cNvPr>
          <p:cNvSpPr txBox="1"/>
          <p:nvPr/>
        </p:nvSpPr>
        <p:spPr>
          <a:xfrm>
            <a:off x="4090219" y="598225"/>
            <a:ext cx="7374194" cy="369332"/>
          </a:xfrm>
          <a:prstGeom prst="rect">
            <a:avLst/>
          </a:prstGeom>
          <a:noFill/>
        </p:spPr>
        <p:txBody>
          <a:bodyPr wrap="square">
            <a:spAutoFit/>
          </a:bodyPr>
          <a:lstStyle/>
          <a:p>
            <a:r>
              <a:rPr lang="en-US" b="1" dirty="0">
                <a:solidFill>
                  <a:srgbClr val="92D050"/>
                </a:solidFill>
              </a:rPr>
              <a:t>XIV Traditional Scientific Conference NEW ECONOMY 2026</a:t>
            </a:r>
            <a:r>
              <a:rPr lang="en-US" sz="1800" dirty="0">
                <a:solidFill>
                  <a:srgbClr val="92D050"/>
                </a:solidFill>
                <a:effectLst/>
                <a:latin typeface="Times New Roman" panose="02020603050405020304" pitchFamily="18" charset="0"/>
                <a:ea typeface="Aptos" panose="020B0004020202020204" pitchFamily="34" charset="0"/>
              </a:rPr>
              <a:t> </a:t>
            </a:r>
            <a:endParaRPr lang="en-US" dirty="0">
              <a:solidFill>
                <a:srgbClr val="92D050"/>
              </a:solidFill>
            </a:endParaRPr>
          </a:p>
        </p:txBody>
      </p:sp>
    </p:spTree>
    <p:extLst>
      <p:ext uri="{BB962C8B-B14F-4D97-AF65-F5344CB8AC3E}">
        <p14:creationId xmlns:p14="http://schemas.microsoft.com/office/powerpoint/2010/main" val="1250828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E188C-EB82-D334-B137-D5968832D709}"/>
              </a:ext>
            </a:extLst>
          </p:cNvPr>
          <p:cNvSpPr>
            <a:spLocks noGrp="1"/>
          </p:cNvSpPr>
          <p:nvPr>
            <p:ph type="ctrTitle"/>
          </p:nvPr>
        </p:nvSpPr>
        <p:spPr>
          <a:xfrm>
            <a:off x="1915127" y="1152171"/>
            <a:ext cx="8361229" cy="706126"/>
          </a:xfrm>
        </p:spPr>
        <p:txBody>
          <a:bodyPr/>
          <a:lstStyle/>
          <a:p>
            <a:r>
              <a:rPr lang="sr-Latn-RS" dirty="0"/>
              <a:t>Introduction</a:t>
            </a:r>
            <a:endParaRPr lang="en-US" dirty="0"/>
          </a:p>
        </p:txBody>
      </p:sp>
      <p:sp>
        <p:nvSpPr>
          <p:cNvPr id="3" name="Subtitle 2">
            <a:extLst>
              <a:ext uri="{FF2B5EF4-FFF2-40B4-BE49-F238E27FC236}">
                <a16:creationId xmlns:a16="http://schemas.microsoft.com/office/drawing/2014/main" id="{D28A3D1F-E1BB-5677-4056-08FAA3CB713F}"/>
              </a:ext>
            </a:extLst>
          </p:cNvPr>
          <p:cNvSpPr>
            <a:spLocks noGrp="1"/>
          </p:cNvSpPr>
          <p:nvPr>
            <p:ph type="subTitle" idx="1"/>
          </p:nvPr>
        </p:nvSpPr>
        <p:spPr>
          <a:xfrm>
            <a:off x="1915128" y="2045111"/>
            <a:ext cx="8361229" cy="3660718"/>
          </a:xfrm>
        </p:spPr>
        <p:txBody>
          <a:bodyPr>
            <a:normAutofit fontScale="92500" lnSpcReduction="10000"/>
          </a:bodyPr>
          <a:lstStyle/>
          <a:p>
            <a:pPr marL="342900" indent="-342900" algn="just">
              <a:spcBef>
                <a:spcPts val="600"/>
              </a:spcBef>
              <a:buFont typeface="Arial" panose="020B0604020202020204" pitchFamily="34" charset="0"/>
              <a:buChar char="•"/>
            </a:pPr>
            <a:r>
              <a:rPr lang="en-US" dirty="0"/>
              <a:t>Technological transformation, changes in the structure of workplaces, economic and environmental pressures shape business models and the behavior of participants in the labor market in all European countries. According to the World Economic Forum (2025), </a:t>
            </a:r>
            <a:r>
              <a:rPr lang="sr-Latn-RS" dirty="0"/>
              <a:t>t</a:t>
            </a:r>
            <a:r>
              <a:rPr lang="en-US" dirty="0" err="1"/>
              <a:t>hese</a:t>
            </a:r>
            <a:r>
              <a:rPr lang="en-US" dirty="0"/>
              <a:t> trends will lead to </a:t>
            </a:r>
            <a:r>
              <a:rPr lang="en-US" u="sng" dirty="0"/>
              <a:t>the opening of about 170 million new technology jobs</a:t>
            </a:r>
            <a:r>
              <a:rPr lang="en-US" dirty="0"/>
              <a:t> such as experts in artificial intelligence, big data analysis and software, but also to </a:t>
            </a:r>
            <a:r>
              <a:rPr lang="en-US" u="sng" dirty="0"/>
              <a:t>the closing of about 92 million stable administrative and clerical positions</a:t>
            </a:r>
            <a:r>
              <a:rPr lang="en-US" dirty="0"/>
              <a:t>. </a:t>
            </a:r>
            <a:endParaRPr lang="sr-Latn-RS" dirty="0"/>
          </a:p>
          <a:p>
            <a:pPr marL="342900" indent="-342900" algn="just">
              <a:spcBef>
                <a:spcPts val="600"/>
              </a:spcBef>
              <a:buFont typeface="Arial" panose="020B0604020202020204" pitchFamily="34" charset="0"/>
              <a:buChar char="•"/>
            </a:pPr>
            <a:r>
              <a:rPr lang="en-US" b="1" dirty="0"/>
              <a:t>This paper explores the impact of artificial intelligence (AI) on the labor market in Europe.</a:t>
            </a:r>
            <a:endParaRPr lang="sr-Latn-RS" b="1" dirty="0"/>
          </a:p>
          <a:p>
            <a:pPr marL="342900" indent="-342900" algn="just">
              <a:buFont typeface="Arial" panose="020B0604020202020204" pitchFamily="34" charset="0"/>
              <a:buChar char="•"/>
            </a:pPr>
            <a:endParaRPr lang="en-US" dirty="0"/>
          </a:p>
        </p:txBody>
      </p:sp>
    </p:spTree>
    <p:extLst>
      <p:ext uri="{BB962C8B-B14F-4D97-AF65-F5344CB8AC3E}">
        <p14:creationId xmlns:p14="http://schemas.microsoft.com/office/powerpoint/2010/main" val="1814036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3478E-E60A-E13A-98C3-DEE0442B37C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85DC68-CB38-0C38-623B-1DA3540B1BD4}"/>
              </a:ext>
            </a:extLst>
          </p:cNvPr>
          <p:cNvSpPr>
            <a:spLocks noGrp="1"/>
          </p:cNvSpPr>
          <p:nvPr>
            <p:ph type="title"/>
          </p:nvPr>
        </p:nvSpPr>
        <p:spPr/>
        <p:txBody>
          <a:bodyPr/>
          <a:lstStyle/>
          <a:p>
            <a:pPr algn="ctr"/>
            <a:r>
              <a:rPr lang="sr-Latn-RS" dirty="0"/>
              <a:t>Introduction</a:t>
            </a:r>
            <a:endParaRPr lang="en-US" dirty="0"/>
          </a:p>
        </p:txBody>
      </p:sp>
      <p:sp>
        <p:nvSpPr>
          <p:cNvPr id="3" name="Content Placeholder 2">
            <a:extLst>
              <a:ext uri="{FF2B5EF4-FFF2-40B4-BE49-F238E27FC236}">
                <a16:creationId xmlns:a16="http://schemas.microsoft.com/office/drawing/2014/main" id="{9AA92515-C4FD-FBF2-65B4-63A82FD6615F}"/>
              </a:ext>
            </a:extLst>
          </p:cNvPr>
          <p:cNvSpPr>
            <a:spLocks noGrp="1"/>
          </p:cNvSpPr>
          <p:nvPr>
            <p:ph idx="1"/>
          </p:nvPr>
        </p:nvSpPr>
        <p:spPr/>
        <p:txBody>
          <a:bodyPr/>
          <a:lstStyle/>
          <a:p>
            <a:r>
              <a:rPr lang="en-US" dirty="0"/>
              <a:t>Radukić et al. (2019) determine that countries with higher efficiency in the goods market achieve more favorable indicators in the labor market, indicating that </a:t>
            </a:r>
            <a:r>
              <a:rPr lang="en-US" u="sng" dirty="0"/>
              <a:t>competitiveness is key to technological transformation</a:t>
            </a:r>
            <a:r>
              <a:rPr lang="en-US" dirty="0"/>
              <a:t>. The findings highlight significant regional differences and the problem of brain drain, which is a primary challenge for adapting the workforce in the context of the introduction of artificial intelligence.</a:t>
            </a:r>
          </a:p>
          <a:p>
            <a:r>
              <a:rPr lang="sr-Latn-RS" dirty="0">
                <a:solidFill>
                  <a:srgbClr val="92D050"/>
                </a:solidFill>
              </a:rPr>
              <a:t>T</a:t>
            </a:r>
            <a:r>
              <a:rPr lang="en-US" dirty="0">
                <a:solidFill>
                  <a:srgbClr val="92D050"/>
                </a:solidFill>
              </a:rPr>
              <a:t>he paper will examine the hypotheses:</a:t>
            </a:r>
          </a:p>
          <a:p>
            <a:pPr marL="457200" lvl="0" indent="-457200">
              <a:buFont typeface="+mj-lt"/>
              <a:buAutoNum type="arabicPeriod"/>
            </a:pPr>
            <a:r>
              <a:rPr lang="en-US" dirty="0">
                <a:solidFill>
                  <a:srgbClr val="92D050"/>
                </a:solidFill>
              </a:rPr>
              <a:t>In countries with higher levels of economic development and employment, there are greater possibilities of adopting AI technology.</a:t>
            </a:r>
          </a:p>
          <a:p>
            <a:pPr marL="457200" lvl="0" indent="-457200">
              <a:buFont typeface="+mj-lt"/>
              <a:buAutoNum type="arabicPeriod"/>
            </a:pPr>
            <a:r>
              <a:rPr lang="en-US" dirty="0">
                <a:solidFill>
                  <a:srgbClr val="92D050"/>
                </a:solidFill>
              </a:rPr>
              <a:t>AI will significantly affect the transformation of business and the labor market.</a:t>
            </a:r>
          </a:p>
        </p:txBody>
      </p:sp>
    </p:spTree>
    <p:extLst>
      <p:ext uri="{BB962C8B-B14F-4D97-AF65-F5344CB8AC3E}">
        <p14:creationId xmlns:p14="http://schemas.microsoft.com/office/powerpoint/2010/main" val="1295183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4A76AF-5554-F33F-B782-E6C3F47FA865}"/>
              </a:ext>
            </a:extLst>
          </p:cNvPr>
          <p:cNvSpPr>
            <a:spLocks noGrp="1"/>
          </p:cNvSpPr>
          <p:nvPr>
            <p:ph type="title"/>
          </p:nvPr>
        </p:nvSpPr>
        <p:spPr>
          <a:xfrm>
            <a:off x="1371599" y="233516"/>
            <a:ext cx="9601200" cy="828368"/>
          </a:xfrm>
        </p:spPr>
        <p:txBody>
          <a:bodyPr>
            <a:normAutofit fontScale="90000"/>
          </a:bodyPr>
          <a:lstStyle/>
          <a:p>
            <a:r>
              <a:rPr lang="en-US" sz="4000" dirty="0"/>
              <a:t>Figure 1. Percentage of enterprises in Europe using AI technologies in 2025</a:t>
            </a:r>
            <a:br>
              <a:rPr lang="en-US" dirty="0"/>
            </a:br>
            <a:endParaRPr lang="en-US" dirty="0"/>
          </a:p>
        </p:txBody>
      </p:sp>
      <p:pic>
        <p:nvPicPr>
          <p:cNvPr id="3" name="Picture 2">
            <a:extLst>
              <a:ext uri="{FF2B5EF4-FFF2-40B4-BE49-F238E27FC236}">
                <a16:creationId xmlns:a16="http://schemas.microsoft.com/office/drawing/2014/main" id="{2AE6BE61-57F9-5337-4FDC-8C6C1678C802}"/>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371599" y="1297858"/>
            <a:ext cx="10250724" cy="5560142"/>
          </a:xfrm>
          <a:prstGeom prst="rect">
            <a:avLst/>
          </a:prstGeom>
          <a:noFill/>
          <a:ln>
            <a:noFill/>
          </a:ln>
        </p:spPr>
      </p:pic>
      <p:sp>
        <p:nvSpPr>
          <p:cNvPr id="5" name="TextBox 4">
            <a:extLst>
              <a:ext uri="{FF2B5EF4-FFF2-40B4-BE49-F238E27FC236}">
                <a16:creationId xmlns:a16="http://schemas.microsoft.com/office/drawing/2014/main" id="{26012B7D-B83E-9F08-48E7-09DC0B2008E0}"/>
              </a:ext>
            </a:extLst>
          </p:cNvPr>
          <p:cNvSpPr txBox="1"/>
          <p:nvPr/>
        </p:nvSpPr>
        <p:spPr>
          <a:xfrm>
            <a:off x="2841523" y="6103672"/>
            <a:ext cx="6096000" cy="392993"/>
          </a:xfrm>
          <a:prstGeom prst="rect">
            <a:avLst/>
          </a:prstGeom>
          <a:noFill/>
        </p:spPr>
        <p:txBody>
          <a:bodyPr wrap="square">
            <a:spAutoFit/>
          </a:bodyPr>
          <a:lstStyle/>
          <a:p>
            <a:pPr marL="0" marR="0" algn="ctr">
              <a:lnSpc>
                <a:spcPct val="115000"/>
              </a:lnSpc>
              <a:spcAft>
                <a:spcPts val="800"/>
              </a:spcAft>
              <a:buNone/>
            </a:pPr>
            <a:r>
              <a:rPr lang="en-US" i="1" dirty="0">
                <a:solidFill>
                  <a:srgbClr val="1F497D"/>
                </a:solidFill>
                <a:latin typeface="+mj-lt"/>
                <a:ea typeface="+mj-ea"/>
                <a:cs typeface="+mj-cs"/>
              </a:rPr>
              <a:t>Source: </a:t>
            </a:r>
            <a:r>
              <a:rPr lang="sr-Latn-RS" i="1" dirty="0">
                <a:solidFill>
                  <a:srgbClr val="1F497D"/>
                </a:solidFill>
                <a:latin typeface="+mj-lt"/>
                <a:ea typeface="+mj-ea"/>
                <a:cs typeface="+mj-cs"/>
              </a:rPr>
              <a:t> </a:t>
            </a:r>
            <a:r>
              <a:rPr lang="en-US" dirty="0">
                <a:solidFill>
                  <a:srgbClr val="1F497D"/>
                </a:solidFill>
                <a:latin typeface="+mj-lt"/>
                <a:ea typeface="+mj-ea"/>
                <a:cs typeface="+mj-cs"/>
              </a:rPr>
              <a:t>Eurostat</a:t>
            </a:r>
          </a:p>
        </p:txBody>
      </p:sp>
    </p:spTree>
    <p:extLst>
      <p:ext uri="{BB962C8B-B14F-4D97-AF65-F5344CB8AC3E}">
        <p14:creationId xmlns:p14="http://schemas.microsoft.com/office/powerpoint/2010/main" val="631300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45DC8-7D8A-5852-25B4-123ABC0F32C2}"/>
              </a:ext>
            </a:extLst>
          </p:cNvPr>
          <p:cNvSpPr>
            <a:spLocks noGrp="1"/>
          </p:cNvSpPr>
          <p:nvPr>
            <p:ph type="title"/>
          </p:nvPr>
        </p:nvSpPr>
        <p:spPr>
          <a:xfrm>
            <a:off x="1194619" y="351503"/>
            <a:ext cx="10427109" cy="720213"/>
          </a:xfrm>
        </p:spPr>
        <p:txBody>
          <a:bodyPr/>
          <a:lstStyle/>
          <a:p>
            <a:r>
              <a:rPr lang="en-US" sz="3200" b="1" dirty="0"/>
              <a:t>Labor market structure and generative artificial intelligence</a:t>
            </a:r>
            <a:endParaRPr lang="en-US" sz="3200" dirty="0"/>
          </a:p>
        </p:txBody>
      </p:sp>
      <p:sp>
        <p:nvSpPr>
          <p:cNvPr id="3" name="Content Placeholder 2">
            <a:extLst>
              <a:ext uri="{FF2B5EF4-FFF2-40B4-BE49-F238E27FC236}">
                <a16:creationId xmlns:a16="http://schemas.microsoft.com/office/drawing/2014/main" id="{B30135CB-CB30-A9E8-1A70-C13D58369BAB}"/>
              </a:ext>
            </a:extLst>
          </p:cNvPr>
          <p:cNvSpPr>
            <a:spLocks noGrp="1"/>
          </p:cNvSpPr>
          <p:nvPr>
            <p:ph idx="1"/>
          </p:nvPr>
        </p:nvSpPr>
        <p:spPr/>
        <p:txBody>
          <a:bodyPr/>
          <a:lstStyle/>
          <a:p>
            <a:r>
              <a:rPr lang="sr-Latn-RS" dirty="0"/>
              <a:t>The latest studies confirm that changes in the labor market are conditioned by </a:t>
            </a:r>
            <a:r>
              <a:rPr lang="sr-Latn-RS" u="sng" dirty="0"/>
              <a:t>the adoption of artificial intelligence technologies in large companies in Europe</a:t>
            </a:r>
            <a:r>
              <a:rPr lang="sr-Latn-RS" dirty="0"/>
              <a:t>. </a:t>
            </a:r>
          </a:p>
          <a:p>
            <a:r>
              <a:rPr lang="sr-Latn-RS" dirty="0"/>
              <a:t>The adoption of AI tools has been shown to be associated with higher GDP per capita, health care spending, inflation and openness to trade, but lower levels of credit, exports and capital formation. </a:t>
            </a:r>
            <a:r>
              <a:rPr lang="sr-Latn-RS" u="sng" dirty="0"/>
              <a:t>Labor markets with high unemployment are characterized by reduced adoption of AI. </a:t>
            </a:r>
          </a:p>
          <a:p>
            <a:r>
              <a:rPr lang="sr-Latn-RS" dirty="0"/>
              <a:t>Namely, </a:t>
            </a:r>
            <a:r>
              <a:rPr lang="sr-Latn-RS" u="sng" dirty="0"/>
              <a:t>the spread of artificial intelligence is shaped by technological readiness and opportunities for investment, but also by macroeconomic conditions and fair labor institutions. </a:t>
            </a:r>
            <a:r>
              <a:rPr lang="sr-Latn-RS" dirty="0"/>
              <a:t>Targeted public policies can accelerate the equitable adoption of AI technologies within the European labor market (Drago et al., 2025).</a:t>
            </a:r>
            <a:endParaRPr lang="en-US" dirty="0"/>
          </a:p>
        </p:txBody>
      </p:sp>
    </p:spTree>
    <p:extLst>
      <p:ext uri="{BB962C8B-B14F-4D97-AF65-F5344CB8AC3E}">
        <p14:creationId xmlns:p14="http://schemas.microsoft.com/office/powerpoint/2010/main" val="11243999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218011-C9EA-14BB-5058-B699EA8B56ED}"/>
              </a:ext>
            </a:extLst>
          </p:cNvPr>
          <p:cNvSpPr>
            <a:spLocks noGrp="1"/>
          </p:cNvSpPr>
          <p:nvPr>
            <p:ph type="title"/>
          </p:nvPr>
        </p:nvSpPr>
        <p:spPr/>
        <p:txBody>
          <a:bodyPr/>
          <a:lstStyle/>
          <a:p>
            <a:r>
              <a:rPr lang="sr-Latn-RS" b="1" dirty="0"/>
              <a:t>G</a:t>
            </a:r>
            <a:r>
              <a:rPr lang="en-US" b="1" dirty="0" err="1"/>
              <a:t>enerative</a:t>
            </a:r>
            <a:r>
              <a:rPr lang="en-US" b="1" dirty="0"/>
              <a:t> artificial intelligence</a:t>
            </a:r>
            <a:endParaRPr lang="en-US" dirty="0"/>
          </a:p>
        </p:txBody>
      </p:sp>
      <p:sp>
        <p:nvSpPr>
          <p:cNvPr id="3" name="Text Placeholder 2">
            <a:extLst>
              <a:ext uri="{FF2B5EF4-FFF2-40B4-BE49-F238E27FC236}">
                <a16:creationId xmlns:a16="http://schemas.microsoft.com/office/drawing/2014/main" id="{3C739B24-A2BB-999B-192C-35A2DB565802}"/>
              </a:ext>
            </a:extLst>
          </p:cNvPr>
          <p:cNvSpPr>
            <a:spLocks noGrp="1"/>
          </p:cNvSpPr>
          <p:nvPr>
            <p:ph type="body" sz="half" idx="2"/>
          </p:nvPr>
        </p:nvSpPr>
        <p:spPr>
          <a:xfrm>
            <a:off x="586246" y="2477729"/>
            <a:ext cx="4858460" cy="3883392"/>
          </a:xfrm>
        </p:spPr>
        <p:txBody>
          <a:bodyPr/>
          <a:lstStyle/>
          <a:p>
            <a:r>
              <a:rPr lang="en-US" sz="2000" u="sng" dirty="0"/>
              <a:t>Generative artificial intelligence </a:t>
            </a:r>
            <a:r>
              <a:rPr lang="en-US" sz="2000" dirty="0"/>
              <a:t>is one of the most revolutionary technologies of the modern age. It creates, imitates, and enhances content of all kinds, making it a general-purpose technology with the potential for business, economic, and ultimately social transformation. Generative AI impacts productivity as it accumulates business value and shapes the workforce (McKinsey &amp; Company, 2023).</a:t>
            </a:r>
          </a:p>
          <a:p>
            <a:endParaRPr lang="en-US" dirty="0"/>
          </a:p>
        </p:txBody>
      </p:sp>
      <p:sp>
        <p:nvSpPr>
          <p:cNvPr id="4" name="Content Placeholder 3">
            <a:extLst>
              <a:ext uri="{FF2B5EF4-FFF2-40B4-BE49-F238E27FC236}">
                <a16:creationId xmlns:a16="http://schemas.microsoft.com/office/drawing/2014/main" id="{B30C147E-94D5-1F26-24B6-947CB77D28EE}"/>
              </a:ext>
            </a:extLst>
          </p:cNvPr>
          <p:cNvSpPr>
            <a:spLocks noGrp="1"/>
          </p:cNvSpPr>
          <p:nvPr>
            <p:ph idx="1"/>
          </p:nvPr>
        </p:nvSpPr>
        <p:spPr/>
        <p:txBody>
          <a:bodyPr/>
          <a:lstStyle/>
          <a:p>
            <a:r>
              <a:rPr lang="en-US" sz="2000" dirty="0"/>
              <a:t>One conclusion that emerges from the studies is that </a:t>
            </a:r>
            <a:r>
              <a:rPr lang="en-US" sz="2000" u="sng" dirty="0"/>
              <a:t>AI improves the productivity of workers who start out with lower productivity</a:t>
            </a:r>
            <a:r>
              <a:rPr lang="en-US" sz="2000" dirty="0"/>
              <a:t> levels because it accelerates their skills and allows them to overcome the learning curve more quickly (Brynjolfsson, E., Li, D., &amp; Raymond, L. R.).</a:t>
            </a:r>
          </a:p>
          <a:p>
            <a:r>
              <a:rPr lang="en-US" sz="2000" dirty="0"/>
              <a:t>So, while in Europe before ChatGPT only 10% of companies used artificial intelligence, this percentage is expected to increase dramatically in the coming years (</a:t>
            </a:r>
            <a:r>
              <a:rPr lang="en-US" sz="2000" u="sng" dirty="0"/>
              <a:t>the goal is to reach 75% by 2030</a:t>
            </a:r>
            <a:r>
              <a:rPr lang="en-US" sz="2000" dirty="0"/>
              <a:t>, according to the European Commission, n.d.).</a:t>
            </a:r>
          </a:p>
        </p:txBody>
      </p:sp>
    </p:spTree>
    <p:extLst>
      <p:ext uri="{BB962C8B-B14F-4D97-AF65-F5344CB8AC3E}">
        <p14:creationId xmlns:p14="http://schemas.microsoft.com/office/powerpoint/2010/main" val="7818423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9F337-3901-14FF-96A1-8561526807C4}"/>
              </a:ext>
            </a:extLst>
          </p:cNvPr>
          <p:cNvSpPr>
            <a:spLocks noGrp="1"/>
          </p:cNvSpPr>
          <p:nvPr>
            <p:ph type="title"/>
          </p:nvPr>
        </p:nvSpPr>
        <p:spPr>
          <a:xfrm>
            <a:off x="1371989" y="449826"/>
            <a:ext cx="9601200" cy="1485900"/>
          </a:xfrm>
        </p:spPr>
        <p:txBody>
          <a:bodyPr>
            <a:normAutofit/>
          </a:bodyPr>
          <a:lstStyle/>
          <a:p>
            <a:r>
              <a:rPr lang="en-US" b="1" dirty="0"/>
              <a:t>Labor market structure and generative artificial intelligence</a:t>
            </a:r>
            <a:endParaRPr lang="en-US" dirty="0"/>
          </a:p>
        </p:txBody>
      </p:sp>
      <p:sp>
        <p:nvSpPr>
          <p:cNvPr id="3" name="Content Placeholder 2">
            <a:extLst>
              <a:ext uri="{FF2B5EF4-FFF2-40B4-BE49-F238E27FC236}">
                <a16:creationId xmlns:a16="http://schemas.microsoft.com/office/drawing/2014/main" id="{215B9243-3ABD-43D6-90C4-0A106578D8E0}"/>
              </a:ext>
            </a:extLst>
          </p:cNvPr>
          <p:cNvSpPr>
            <a:spLocks noGrp="1"/>
          </p:cNvSpPr>
          <p:nvPr>
            <p:ph sz="half" idx="1"/>
          </p:nvPr>
        </p:nvSpPr>
        <p:spPr>
          <a:xfrm>
            <a:off x="1371989" y="2180301"/>
            <a:ext cx="3308555" cy="4272117"/>
          </a:xfrm>
        </p:spPr>
        <p:txBody>
          <a:bodyPr/>
          <a:lstStyle/>
          <a:p>
            <a:r>
              <a:rPr lang="en-US" dirty="0"/>
              <a:t>However, the impact of artificial intelligence on the labor market can still be assessed as uncertain. </a:t>
            </a:r>
            <a:endParaRPr lang="sr-Latn-RS" dirty="0"/>
          </a:p>
          <a:p>
            <a:r>
              <a:rPr lang="en-US" dirty="0"/>
              <a:t>In this regard, </a:t>
            </a:r>
            <a:r>
              <a:rPr lang="en-US" u="sng" dirty="0"/>
              <a:t>three types of occupations </a:t>
            </a:r>
            <a:r>
              <a:rPr lang="en-US" dirty="0"/>
              <a:t>can be distinguished (</a:t>
            </a:r>
            <a:r>
              <a:rPr lang="en-US" dirty="0" err="1"/>
              <a:t>CaixaBank</a:t>
            </a:r>
            <a:r>
              <a:rPr lang="en-US" dirty="0"/>
              <a:t> Research, 2024):</a:t>
            </a:r>
          </a:p>
          <a:p>
            <a:endParaRPr lang="en-US" dirty="0"/>
          </a:p>
        </p:txBody>
      </p:sp>
      <p:sp>
        <p:nvSpPr>
          <p:cNvPr id="4" name="Content Placeholder 3">
            <a:extLst>
              <a:ext uri="{FF2B5EF4-FFF2-40B4-BE49-F238E27FC236}">
                <a16:creationId xmlns:a16="http://schemas.microsoft.com/office/drawing/2014/main" id="{F6FB9B70-037D-CAAE-8F3C-9C438F270CC5}"/>
              </a:ext>
            </a:extLst>
          </p:cNvPr>
          <p:cNvSpPr>
            <a:spLocks noGrp="1"/>
          </p:cNvSpPr>
          <p:nvPr>
            <p:ph sz="half" idx="2"/>
          </p:nvPr>
        </p:nvSpPr>
        <p:spPr>
          <a:xfrm>
            <a:off x="4886632" y="2180301"/>
            <a:ext cx="6086557" cy="3581401"/>
          </a:xfrm>
        </p:spPr>
        <p:txBody>
          <a:bodyPr/>
          <a:lstStyle/>
          <a:p>
            <a:pPr marL="457200" indent="-457200">
              <a:buFont typeface="+mj-lt"/>
              <a:buAutoNum type="alphaLcParenR"/>
            </a:pPr>
            <a:r>
              <a:rPr lang="en-US" dirty="0">
                <a:solidFill>
                  <a:srgbClr val="92D050"/>
                </a:solidFill>
              </a:rPr>
              <a:t>High exposure to AI and high workplace protection. </a:t>
            </a:r>
            <a:r>
              <a:rPr lang="sr-Latn-RS" dirty="0">
                <a:solidFill>
                  <a:srgbClr val="92D050"/>
                </a:solidFill>
              </a:rPr>
              <a:t>AI</a:t>
            </a:r>
            <a:r>
              <a:rPr lang="en-US" dirty="0">
                <a:solidFill>
                  <a:srgbClr val="92D050"/>
                </a:solidFill>
              </a:rPr>
              <a:t> can improve the skills of workers (doctors, lawyers).</a:t>
            </a:r>
          </a:p>
          <a:p>
            <a:pPr marL="457200" indent="-457200">
              <a:buFont typeface="+mj-lt"/>
              <a:buAutoNum type="alphaLcParenR"/>
            </a:pPr>
            <a:r>
              <a:rPr lang="en-US" dirty="0">
                <a:solidFill>
                  <a:srgbClr val="92D050"/>
                </a:solidFill>
              </a:rPr>
              <a:t>High exposure to AI and low workplace protection. </a:t>
            </a:r>
            <a:r>
              <a:rPr lang="sr-Latn-RS" dirty="0">
                <a:solidFill>
                  <a:srgbClr val="92D050"/>
                </a:solidFill>
              </a:rPr>
              <a:t>AI</a:t>
            </a:r>
            <a:r>
              <a:rPr lang="en-US" dirty="0">
                <a:solidFill>
                  <a:srgbClr val="92D050"/>
                </a:solidFill>
              </a:rPr>
              <a:t> could improve the skills of workers and replace them (call center operators).</a:t>
            </a:r>
            <a:endParaRPr lang="sr-Latn-RS" dirty="0">
              <a:solidFill>
                <a:srgbClr val="92D050"/>
              </a:solidFill>
            </a:endParaRPr>
          </a:p>
          <a:p>
            <a:pPr marL="457200" indent="-457200">
              <a:buFont typeface="+mj-lt"/>
              <a:buAutoNum type="alphaLcParenR"/>
            </a:pPr>
            <a:r>
              <a:rPr lang="en-US" dirty="0">
                <a:solidFill>
                  <a:srgbClr val="92D050"/>
                </a:solidFill>
              </a:rPr>
              <a:t>Low exposure to AI and low technical potential of artificial intelligence. These occupations would not be greatly affected by the development of </a:t>
            </a:r>
            <a:r>
              <a:rPr lang="sr-Latn-RS" dirty="0">
                <a:solidFill>
                  <a:srgbClr val="92D050"/>
                </a:solidFill>
              </a:rPr>
              <a:t>AI</a:t>
            </a:r>
            <a:r>
              <a:rPr lang="en-US" dirty="0">
                <a:solidFill>
                  <a:srgbClr val="92D050"/>
                </a:solidFill>
              </a:rPr>
              <a:t> (artists).</a:t>
            </a:r>
          </a:p>
        </p:txBody>
      </p:sp>
    </p:spTree>
    <p:extLst>
      <p:ext uri="{BB962C8B-B14F-4D97-AF65-F5344CB8AC3E}">
        <p14:creationId xmlns:p14="http://schemas.microsoft.com/office/powerpoint/2010/main" val="12908198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74AA58-0939-F0A8-B11D-617324BD64D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C63958-CE4E-C4F0-78D6-8E90FB71C560}"/>
              </a:ext>
            </a:extLst>
          </p:cNvPr>
          <p:cNvSpPr>
            <a:spLocks noGrp="1"/>
          </p:cNvSpPr>
          <p:nvPr>
            <p:ph type="title"/>
          </p:nvPr>
        </p:nvSpPr>
        <p:spPr>
          <a:xfrm>
            <a:off x="1371601" y="354980"/>
            <a:ext cx="9601200" cy="1485900"/>
          </a:xfrm>
        </p:spPr>
        <p:txBody>
          <a:bodyPr anchor="t">
            <a:normAutofit/>
          </a:bodyPr>
          <a:lstStyle/>
          <a:p>
            <a:r>
              <a:rPr lang="en-US" b="1" dirty="0" err="1"/>
              <a:t>Labour</a:t>
            </a:r>
            <a:r>
              <a:rPr lang="en-US" b="1" dirty="0"/>
              <a:t> market scenarios for the next decade</a:t>
            </a:r>
            <a:endParaRPr lang="en-US" dirty="0"/>
          </a:p>
        </p:txBody>
      </p:sp>
      <p:sp>
        <p:nvSpPr>
          <p:cNvPr id="3" name="Text Placeholder 2">
            <a:extLst>
              <a:ext uri="{FF2B5EF4-FFF2-40B4-BE49-F238E27FC236}">
                <a16:creationId xmlns:a16="http://schemas.microsoft.com/office/drawing/2014/main" id="{9AE6C225-33E4-E6C7-86E0-2A8B0C3AFB13}"/>
              </a:ext>
            </a:extLst>
          </p:cNvPr>
          <p:cNvSpPr>
            <a:spLocks noGrp="1"/>
          </p:cNvSpPr>
          <p:nvPr>
            <p:ph sz="half" idx="2"/>
          </p:nvPr>
        </p:nvSpPr>
        <p:spPr>
          <a:xfrm>
            <a:off x="1371602" y="2439520"/>
            <a:ext cx="3593690" cy="3891116"/>
          </a:xfrm>
        </p:spPr>
        <p:txBody>
          <a:bodyPr>
            <a:normAutofit/>
          </a:bodyPr>
          <a:lstStyle/>
          <a:p>
            <a:pPr>
              <a:buFont typeface="Wingdings" panose="05000000000000000000" pitchFamily="2" charset="2"/>
              <a:buChar char="Ø"/>
            </a:pPr>
            <a:r>
              <a:rPr lang="en-US" sz="2000" b="1" dirty="0">
                <a:solidFill>
                  <a:srgbClr val="92D050"/>
                </a:solidFill>
              </a:rPr>
              <a:t>Scenario 1:</a:t>
            </a:r>
            <a:r>
              <a:rPr lang="en-US" sz="2000" dirty="0"/>
              <a:t> </a:t>
            </a:r>
            <a:r>
              <a:rPr lang="en-US" sz="2000" i="1" dirty="0"/>
              <a:t>Race to the Bottom: China in EU’s Driver’s Seat</a:t>
            </a:r>
            <a:endParaRPr lang="en-US" sz="2000" dirty="0"/>
          </a:p>
          <a:p>
            <a:pPr>
              <a:buFont typeface="Wingdings" panose="05000000000000000000" pitchFamily="2" charset="2"/>
              <a:buChar char="Ø"/>
            </a:pPr>
            <a:r>
              <a:rPr lang="en-US" sz="2000" b="1" dirty="0">
                <a:solidFill>
                  <a:srgbClr val="92D050"/>
                </a:solidFill>
              </a:rPr>
              <a:t>Scenario 2: </a:t>
            </a:r>
            <a:r>
              <a:rPr lang="en-US" sz="2000" i="1" dirty="0"/>
              <a:t>The Wild West: EU in Total Disarray</a:t>
            </a:r>
            <a:endParaRPr lang="en-US" sz="2000" dirty="0"/>
          </a:p>
          <a:p>
            <a:pPr>
              <a:buFont typeface="Wingdings" panose="05000000000000000000" pitchFamily="2" charset="2"/>
              <a:buChar char="Ø"/>
            </a:pPr>
            <a:r>
              <a:rPr lang="en-US" sz="2000" b="1" dirty="0">
                <a:solidFill>
                  <a:srgbClr val="92D050"/>
                </a:solidFill>
              </a:rPr>
              <a:t>Scenario 3</a:t>
            </a:r>
            <a:r>
              <a:rPr lang="sr-Latn-RS" sz="2000" b="1" dirty="0">
                <a:solidFill>
                  <a:srgbClr val="92D050"/>
                </a:solidFill>
              </a:rPr>
              <a:t>:</a:t>
            </a:r>
            <a:r>
              <a:rPr lang="en-US" sz="2000" b="1" dirty="0">
                <a:solidFill>
                  <a:srgbClr val="92D050"/>
                </a:solidFill>
              </a:rPr>
              <a:t> </a:t>
            </a:r>
            <a:r>
              <a:rPr lang="en-US" sz="2000" i="1" dirty="0"/>
              <a:t>Circularity: The EU as a Sustainable, Resilient Island</a:t>
            </a:r>
            <a:endParaRPr lang="en-US" sz="2000" dirty="0"/>
          </a:p>
          <a:p>
            <a:pPr>
              <a:buFont typeface="Wingdings" panose="05000000000000000000" pitchFamily="2" charset="2"/>
              <a:buChar char="Ø"/>
            </a:pPr>
            <a:r>
              <a:rPr lang="en-US" sz="2000" b="1" dirty="0">
                <a:solidFill>
                  <a:srgbClr val="92D050"/>
                </a:solidFill>
              </a:rPr>
              <a:t>Scenario 4</a:t>
            </a:r>
            <a:r>
              <a:rPr lang="sr-Latn-RS" sz="2000" b="1" dirty="0">
                <a:solidFill>
                  <a:srgbClr val="92D050"/>
                </a:solidFill>
              </a:rPr>
              <a:t>:</a:t>
            </a:r>
            <a:r>
              <a:rPr lang="en-US" sz="2000" dirty="0"/>
              <a:t> </a:t>
            </a:r>
            <a:r>
              <a:rPr lang="en-US" sz="2000" i="1" dirty="0"/>
              <a:t>A Transformed World: The Sky Is the Limit</a:t>
            </a:r>
            <a:endParaRPr lang="en-US" sz="2000" dirty="0"/>
          </a:p>
          <a:p>
            <a:endParaRPr lang="en-US" sz="1700" dirty="0"/>
          </a:p>
        </p:txBody>
      </p:sp>
      <p:sp>
        <p:nvSpPr>
          <p:cNvPr id="12" name="Text Placeholder 4">
            <a:extLst>
              <a:ext uri="{FF2B5EF4-FFF2-40B4-BE49-F238E27FC236}">
                <a16:creationId xmlns:a16="http://schemas.microsoft.com/office/drawing/2014/main" id="{99C11A7C-AC9D-2C67-7D9F-E25FFECF7FB5}"/>
              </a:ext>
            </a:extLst>
          </p:cNvPr>
          <p:cNvSpPr>
            <a:spLocks noGrp="1"/>
          </p:cNvSpPr>
          <p:nvPr>
            <p:ph type="body" sz="quarter" idx="3"/>
          </p:nvPr>
        </p:nvSpPr>
        <p:spPr>
          <a:xfrm>
            <a:off x="5958349" y="1626008"/>
            <a:ext cx="4950845" cy="823912"/>
          </a:xfrm>
        </p:spPr>
        <p:txBody>
          <a:bodyPr/>
          <a:lstStyle/>
          <a:p>
            <a:pPr algn="r"/>
            <a:r>
              <a:rPr lang="en-US" sz="2800" dirty="0">
                <a:latin typeface="+mj-lt"/>
                <a:ea typeface="+mj-ea"/>
                <a:cs typeface="+mj-cs"/>
              </a:rPr>
              <a:t>Figure 2.  Four alterative futures for the EU in 2035</a:t>
            </a:r>
          </a:p>
        </p:txBody>
      </p:sp>
      <p:sp>
        <p:nvSpPr>
          <p:cNvPr id="7" name="TextBox 6">
            <a:extLst>
              <a:ext uri="{FF2B5EF4-FFF2-40B4-BE49-F238E27FC236}">
                <a16:creationId xmlns:a16="http://schemas.microsoft.com/office/drawing/2014/main" id="{7ADB0509-B413-3920-4F6E-EA24855B46DD}"/>
              </a:ext>
            </a:extLst>
          </p:cNvPr>
          <p:cNvSpPr txBox="1"/>
          <p:nvPr/>
        </p:nvSpPr>
        <p:spPr>
          <a:xfrm>
            <a:off x="5585407" y="6239591"/>
            <a:ext cx="5387394" cy="392993"/>
          </a:xfrm>
          <a:prstGeom prst="rect">
            <a:avLst/>
          </a:prstGeom>
          <a:noFill/>
        </p:spPr>
        <p:txBody>
          <a:bodyPr wrap="square">
            <a:spAutoFit/>
          </a:bodyPr>
          <a:lstStyle/>
          <a:p>
            <a:pPr marL="0" marR="0" algn="ctr">
              <a:lnSpc>
                <a:spcPct val="115000"/>
              </a:lnSpc>
              <a:spcAft>
                <a:spcPts val="800"/>
              </a:spcAft>
              <a:buNone/>
            </a:pPr>
            <a:r>
              <a:rPr lang="en-US" i="1" dirty="0">
                <a:solidFill>
                  <a:srgbClr val="1F497D"/>
                </a:solidFill>
                <a:latin typeface="+mj-lt"/>
                <a:ea typeface="+mj-ea"/>
                <a:cs typeface="+mj-cs"/>
              </a:rPr>
              <a:t>Source:</a:t>
            </a:r>
            <a:r>
              <a:rPr lang="en-US" dirty="0">
                <a:solidFill>
                  <a:srgbClr val="1F497D"/>
                </a:solidFill>
                <a:latin typeface="+mj-lt"/>
                <a:ea typeface="+mj-ea"/>
                <a:cs typeface="+mj-cs"/>
              </a:rPr>
              <a:t> </a:t>
            </a:r>
            <a:r>
              <a:rPr lang="sr-Latn-RS" dirty="0">
                <a:solidFill>
                  <a:srgbClr val="1F497D"/>
                </a:solidFill>
                <a:latin typeface="+mj-lt"/>
                <a:ea typeface="+mj-ea"/>
                <a:cs typeface="+mj-cs"/>
              </a:rPr>
              <a:t> </a:t>
            </a:r>
            <a:r>
              <a:rPr lang="en-US" dirty="0">
                <a:solidFill>
                  <a:srgbClr val="1F497D"/>
                </a:solidFill>
                <a:latin typeface="+mj-lt"/>
                <a:ea typeface="+mj-ea"/>
                <a:cs typeface="+mj-cs"/>
              </a:rPr>
              <a:t>Teigland &amp; Wiberg, 2025.</a:t>
            </a:r>
          </a:p>
        </p:txBody>
      </p:sp>
      <p:pic>
        <p:nvPicPr>
          <p:cNvPr id="8" name="Picture 7">
            <a:extLst>
              <a:ext uri="{FF2B5EF4-FFF2-40B4-BE49-F238E27FC236}">
                <a16:creationId xmlns:a16="http://schemas.microsoft.com/office/drawing/2014/main" id="{9CA218CA-E811-AB3B-4C88-349CD66D106D}"/>
              </a:ext>
            </a:extLst>
          </p:cNvPr>
          <p:cNvPicPr>
            <a:picLocks noChangeAspect="1"/>
          </p:cNvPicPr>
          <p:nvPr/>
        </p:nvPicPr>
        <p:blipFill rotWithShape="1">
          <a:blip r:embed="rId2"/>
          <a:srcRect l="4772" r="4063" b="12598"/>
          <a:stretch>
            <a:fillRect/>
          </a:stretch>
        </p:blipFill>
        <p:spPr bwMode="auto">
          <a:xfrm>
            <a:off x="4965292" y="2439520"/>
            <a:ext cx="5943902" cy="338103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7963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A5F5F-ACB9-86CF-85D5-A20297745BED}"/>
              </a:ext>
            </a:extLst>
          </p:cNvPr>
          <p:cNvSpPr>
            <a:spLocks noGrp="1"/>
          </p:cNvSpPr>
          <p:nvPr>
            <p:ph type="title"/>
          </p:nvPr>
        </p:nvSpPr>
        <p:spPr>
          <a:xfrm>
            <a:off x="2045110" y="211902"/>
            <a:ext cx="8500033" cy="1481169"/>
          </a:xfrm>
        </p:spPr>
        <p:txBody>
          <a:bodyPr>
            <a:normAutofit/>
          </a:bodyPr>
          <a:lstStyle/>
          <a:p>
            <a:r>
              <a:rPr lang="sr-Latn-RS" sz="3000" dirty="0"/>
              <a:t>T</a:t>
            </a:r>
            <a:r>
              <a:rPr lang="en-US" sz="3000" dirty="0"/>
              <a:t>he key implications for the creators of economic and regulatory policies can be systematized through </a:t>
            </a:r>
            <a:r>
              <a:rPr lang="en-US" sz="3000" u="sng" dirty="0"/>
              <a:t>three fundamental pillars</a:t>
            </a:r>
            <a:r>
              <a:rPr lang="en-US" sz="3000" dirty="0"/>
              <a:t>:</a:t>
            </a:r>
          </a:p>
        </p:txBody>
      </p:sp>
      <p:sp>
        <p:nvSpPr>
          <p:cNvPr id="3" name="Text Placeholder 2">
            <a:extLst>
              <a:ext uri="{FF2B5EF4-FFF2-40B4-BE49-F238E27FC236}">
                <a16:creationId xmlns:a16="http://schemas.microsoft.com/office/drawing/2014/main" id="{8247782F-C618-6017-2B60-DE357D4DBFF2}"/>
              </a:ext>
            </a:extLst>
          </p:cNvPr>
          <p:cNvSpPr>
            <a:spLocks noGrp="1"/>
          </p:cNvSpPr>
          <p:nvPr>
            <p:ph type="body" idx="1"/>
          </p:nvPr>
        </p:nvSpPr>
        <p:spPr>
          <a:xfrm>
            <a:off x="757084" y="1693071"/>
            <a:ext cx="9788059" cy="3471858"/>
          </a:xfrm>
        </p:spPr>
        <p:txBody>
          <a:bodyPr/>
          <a:lstStyle/>
          <a:p>
            <a:pPr marL="342900" indent="-342900" algn="l">
              <a:buFont typeface="Wingdings" panose="05000000000000000000" pitchFamily="2" charset="2"/>
              <a:buChar char="Ø"/>
            </a:pPr>
            <a:r>
              <a:rPr lang="en-US" sz="2000" dirty="0"/>
              <a:t>The imperative of technological sovereignty suggests that </a:t>
            </a:r>
            <a:r>
              <a:rPr lang="en-US" sz="2000" u="sng" dirty="0"/>
              <a:t>continuous investment in quantum computing and artificial intelligence infrastructure </a:t>
            </a:r>
            <a:r>
              <a:rPr lang="en-US" sz="2000" dirty="0"/>
              <a:t>is necessary because this is the only way to reduce dependence on American and Chinese technological monopolies.</a:t>
            </a:r>
          </a:p>
          <a:p>
            <a:pPr marL="342900" indent="-342900" algn="l">
              <a:buFont typeface="Wingdings" panose="05000000000000000000" pitchFamily="2" charset="2"/>
              <a:buChar char="Ø"/>
            </a:pPr>
            <a:r>
              <a:rPr lang="en-US" sz="2000" dirty="0"/>
              <a:t>The reform of educational systems and the concept of lifelong learning require </a:t>
            </a:r>
            <a:r>
              <a:rPr lang="en-US" sz="2000" u="sng" dirty="0"/>
              <a:t>the creation of an institutional framework for mass retraining of workers</a:t>
            </a:r>
            <a:r>
              <a:rPr lang="en-US" sz="2000" dirty="0"/>
              <a:t>, where generative AI must not be treated as a threat that replaces people, but as an inclusive tool that improves human cognitive abilities and facilitates learning.</a:t>
            </a:r>
          </a:p>
          <a:p>
            <a:pPr marL="342900" indent="-342900" algn="l">
              <a:buFont typeface="Wingdings" panose="05000000000000000000" pitchFamily="2" charset="2"/>
              <a:buChar char="Ø"/>
            </a:pPr>
            <a:r>
              <a:rPr lang="en-US" sz="2000" u="sng" dirty="0"/>
              <a:t>Proactive regulation of the labor market and social protection </a:t>
            </a:r>
            <a:r>
              <a:rPr lang="en-US" sz="2000" dirty="0"/>
              <a:t>in order to prevent the breakdown of social cohesion and the transition of the working-age population to the gray economy. Conceptualizing more flexible working hours and a simplified social security system must accompany the automation of traditional occupations.</a:t>
            </a:r>
            <a:endParaRPr lang="sr-Latn-RS" sz="2000" dirty="0"/>
          </a:p>
          <a:p>
            <a:endParaRPr lang="en-US" dirty="0"/>
          </a:p>
        </p:txBody>
      </p:sp>
      <p:sp>
        <p:nvSpPr>
          <p:cNvPr id="5" name="TextBox 4">
            <a:extLst>
              <a:ext uri="{FF2B5EF4-FFF2-40B4-BE49-F238E27FC236}">
                <a16:creationId xmlns:a16="http://schemas.microsoft.com/office/drawing/2014/main" id="{25122567-2FD6-792B-1E41-68121072EEC9}"/>
              </a:ext>
            </a:extLst>
          </p:cNvPr>
          <p:cNvSpPr txBox="1"/>
          <p:nvPr/>
        </p:nvSpPr>
        <p:spPr>
          <a:xfrm>
            <a:off x="639120" y="6098090"/>
            <a:ext cx="11312012" cy="646331"/>
          </a:xfrm>
          <a:prstGeom prst="rect">
            <a:avLst/>
          </a:prstGeom>
          <a:noFill/>
        </p:spPr>
        <p:txBody>
          <a:bodyPr wrap="square">
            <a:spAutoFit/>
          </a:bodyPr>
          <a:lstStyle/>
          <a:p>
            <a:pPr algn="l"/>
            <a:r>
              <a:rPr lang="en-US" sz="1800" b="1" u="sng" dirty="0">
                <a:solidFill>
                  <a:srgbClr val="92D050"/>
                </a:solidFill>
              </a:rPr>
              <a:t>These scenarios indicate that the future of the labor market will not be a passive result of technological development, but will directly depend on the strategic decisions made today.</a:t>
            </a:r>
            <a:endParaRPr lang="en-US" sz="1800" b="1" dirty="0">
              <a:solidFill>
                <a:srgbClr val="92D050"/>
              </a:solidFill>
            </a:endParaRPr>
          </a:p>
        </p:txBody>
      </p:sp>
    </p:spTree>
    <p:extLst>
      <p:ext uri="{BB962C8B-B14F-4D97-AF65-F5344CB8AC3E}">
        <p14:creationId xmlns:p14="http://schemas.microsoft.com/office/powerpoint/2010/main" val="842190897"/>
      </p:ext>
    </p:extLst>
  </p:cSld>
  <p:clrMapOvr>
    <a:masterClrMapping/>
  </p:clrMapOvr>
</p:sld>
</file>

<file path=ppt/theme/theme1.xml><?xml version="1.0" encoding="utf-8"?>
<a:theme xmlns:a="http://schemas.openxmlformats.org/drawingml/2006/main" name="Crop">
  <a:themeElements>
    <a:clrScheme name="Custom 27">
      <a:dk1>
        <a:sysClr val="windowText" lastClr="000000"/>
      </a:dk1>
      <a:lt1>
        <a:sysClr val="window" lastClr="FFFFFF"/>
      </a:lt1>
      <a:dk2>
        <a:srgbClr val="1F497D"/>
      </a:dk2>
      <a:lt2>
        <a:srgbClr val="EEECE1"/>
      </a:lt2>
      <a:accent1>
        <a:srgbClr val="4F81BD"/>
      </a:accent1>
      <a:accent2>
        <a:srgbClr val="C0504D"/>
      </a:accent2>
      <a:accent3>
        <a:srgbClr val="76923C"/>
      </a:accent3>
      <a:accent4>
        <a:srgbClr val="8064A2"/>
      </a:accent4>
      <a:accent5>
        <a:srgbClr val="4BACC6"/>
      </a:accent5>
      <a:accent6>
        <a:srgbClr val="F79646"/>
      </a:accent6>
      <a:hlink>
        <a:srgbClr val="0000FF"/>
      </a:hlink>
      <a:folHlink>
        <a:srgbClr val="800080"/>
      </a:folHlink>
    </a:clrScheme>
    <a:fontScheme name="Custom 9">
      <a:majorFont>
        <a:latin typeface="Impact"/>
        <a:ea typeface=""/>
        <a:cs typeface=""/>
      </a:majorFont>
      <a:minorFont>
        <a:latin typeface="Arial"/>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spDef>
      <a:spPr/>
      <a:bodyPr rtlCol="0" anchor="ctr"/>
      <a:lstStyle>
        <a:defPPr algn="ctr">
          <a:defRPr/>
        </a:defPPr>
      </a:lstStyle>
      <a:style>
        <a:lnRef idx="2">
          <a:schemeClr val="dk1">
            <a:shade val="50000"/>
          </a:schemeClr>
        </a:lnRef>
        <a:fillRef idx="1">
          <a:schemeClr val="dk1"/>
        </a:fillRef>
        <a:effectRef idx="0">
          <a:schemeClr val="dk1"/>
        </a:effectRef>
        <a:fontRef idx="minor">
          <a:schemeClr val="lt1"/>
        </a:fontRef>
      </a:style>
    </a:spDef>
  </a:objectDefaults>
  <a:extraClrSchemeLst/>
  <a:extLst>
    <a:ext uri="{05A4C25C-085E-4340-85A3-A5531E510DB2}">
      <thm15:themeFamily xmlns:thm15="http://schemas.microsoft.com/office/thememl/2012/main" name="tf22874644_win32_fixed" id="{558D5976-FB30-4A95-BB80-CA116B0EB176}" vid="{E687FBBE-46FC-480B-AF08-1C12C660A1C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4" ma:contentTypeDescription="Create a new document." ma:contentTypeScope="" ma:versionID="2d714a3296df14eba7a100bb665443ca">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49549bf45bfbbfb6cffed527380e77e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BF0FE3-3D8D-448F-9BC3-1FD016A859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3E2FB8F-FBDB-405A-A6AC-9CF7C859199D}">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3.xml><?xml version="1.0" encoding="utf-8"?>
<ds:datastoreItem xmlns:ds="http://schemas.openxmlformats.org/officeDocument/2006/customXml" ds:itemID="{7FC2BBCC-A5B7-4DDE-8795-98160FD34D4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Trading cards</Template>
  <TotalTime>200</TotalTime>
  <Words>1773</Words>
  <Application>Microsoft Office PowerPoint</Application>
  <PresentationFormat>Widescreen</PresentationFormat>
  <Paragraphs>173</Paragraphs>
  <Slides>16</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Aptos</vt:lpstr>
      <vt:lpstr>Arial</vt:lpstr>
      <vt:lpstr>Calibri</vt:lpstr>
      <vt:lpstr>Franklin Gothic Book</vt:lpstr>
      <vt:lpstr>Impact</vt:lpstr>
      <vt:lpstr>Times New Roman</vt:lpstr>
      <vt:lpstr>Wingdings</vt:lpstr>
      <vt:lpstr>Crop</vt:lpstr>
      <vt:lpstr>LABOR MARKET CHALLENGES IN BUSINESS TRANSFORMATION BY AI:  Empirical Experience of Selected European Countries</vt:lpstr>
      <vt:lpstr>Introduction</vt:lpstr>
      <vt:lpstr>Introduction</vt:lpstr>
      <vt:lpstr>Figure 1. Percentage of enterprises in Europe using AI technologies in 2025 </vt:lpstr>
      <vt:lpstr>Labor market structure and generative artificial intelligence</vt:lpstr>
      <vt:lpstr>Generative artificial intelligence</vt:lpstr>
      <vt:lpstr>Labor market structure and generative artificial intelligence</vt:lpstr>
      <vt:lpstr>Labour market scenarios for the next decade</vt:lpstr>
      <vt:lpstr>The key implications for the creators of economic and regulatory policies can be systematized through three fundamental pillars:</vt:lpstr>
      <vt:lpstr>Research results and discussion</vt:lpstr>
      <vt:lpstr>PowerPoint Presentation</vt:lpstr>
      <vt:lpstr>Table 2. The most increased skills in Europe by 2030  </vt:lpstr>
      <vt:lpstr>Table 3. Key barriers for business transformation</vt:lpstr>
      <vt:lpstr>Conclusion</vt:lpstr>
      <vt:lpstr>Conclusion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Snežana Radukić</dc:creator>
  <cp:lastModifiedBy>Snežana Radukić</cp:lastModifiedBy>
  <cp:revision>18</cp:revision>
  <dcterms:created xsi:type="dcterms:W3CDTF">2026-06-07T19:29:18Z</dcterms:created>
  <dcterms:modified xsi:type="dcterms:W3CDTF">2026-06-07T22:49:47Z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